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Default Extension="xlsx" ContentType="application/vnd.openxmlformats-officedocument.spreadsheetml.sheet"/>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0" r:id="rId1"/>
  </p:sldMasterIdLst>
  <p:notesMasterIdLst>
    <p:notesMasterId r:id="rId42"/>
  </p:notesMasterIdLst>
  <p:handoutMasterIdLst>
    <p:handoutMasterId r:id="rId43"/>
  </p:handoutMasterIdLst>
  <p:sldIdLst>
    <p:sldId id="256" r:id="rId2"/>
    <p:sldId id="369" r:id="rId3"/>
    <p:sldId id="348" r:id="rId4"/>
    <p:sldId id="400" r:id="rId5"/>
    <p:sldId id="401" r:id="rId6"/>
    <p:sldId id="263" r:id="rId7"/>
    <p:sldId id="391" r:id="rId8"/>
    <p:sldId id="392" r:id="rId9"/>
    <p:sldId id="393" r:id="rId10"/>
    <p:sldId id="394" r:id="rId11"/>
    <p:sldId id="395" r:id="rId12"/>
    <p:sldId id="396" r:id="rId13"/>
    <p:sldId id="397" r:id="rId14"/>
    <p:sldId id="398" r:id="rId15"/>
    <p:sldId id="351" r:id="rId16"/>
    <p:sldId id="379" r:id="rId17"/>
    <p:sldId id="318" r:id="rId18"/>
    <p:sldId id="374" r:id="rId19"/>
    <p:sldId id="373" r:id="rId20"/>
    <p:sldId id="308" r:id="rId21"/>
    <p:sldId id="385" r:id="rId22"/>
    <p:sldId id="352" r:id="rId23"/>
    <p:sldId id="384" r:id="rId24"/>
    <p:sldId id="283" r:id="rId25"/>
    <p:sldId id="377" r:id="rId26"/>
    <p:sldId id="375" r:id="rId27"/>
    <p:sldId id="330" r:id="rId28"/>
    <p:sldId id="332" r:id="rId29"/>
    <p:sldId id="334" r:id="rId30"/>
    <p:sldId id="335" r:id="rId31"/>
    <p:sldId id="336" r:id="rId32"/>
    <p:sldId id="331" r:id="rId33"/>
    <p:sldId id="386" r:id="rId34"/>
    <p:sldId id="387" r:id="rId35"/>
    <p:sldId id="388" r:id="rId36"/>
    <p:sldId id="389" r:id="rId37"/>
    <p:sldId id="390" r:id="rId38"/>
    <p:sldId id="399" r:id="rId39"/>
    <p:sldId id="359" r:id="rId40"/>
    <p:sldId id="383" r:id="rId4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4" clrIdx="0"/>
  <p:cmAuthor id="2" name="Susca, Paul" initials="SP" lastIdx="16" clrIdx="1"/>
  <p:cmAuthor id="3" name="Rigrod, Pierce" initials="RP" lastIdx="7" clrIdx="2"/>
  <p:cmAuthor id="4" name="Laurie Rardin" initials="LR" lastIdx="12" clrIdx="3">
    <p:extLst/>
  </p:cmAuthor>
  <p:cmAuthor id="5" name="Kathrin " initials="f" lastIdx="18" clrIdx="4">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048" autoAdjust="0"/>
    <p:restoredTop sz="94660"/>
  </p:normalViewPr>
  <p:slideViewPr>
    <p:cSldViewPr snapToGrid="0">
      <p:cViewPr>
        <p:scale>
          <a:sx n="70" d="100"/>
          <a:sy n="70" d="100"/>
        </p:scale>
        <p:origin x="-228" y="-804"/>
      </p:cViewPr>
      <p:guideLst>
        <p:guide orient="horz" pos="2160"/>
        <p:guide pos="3840"/>
      </p:guideLst>
    </p:cSldViewPr>
  </p:slideViewPr>
  <p:notesTextViewPr>
    <p:cViewPr>
      <p:scale>
        <a:sx n="1" d="1"/>
        <a:sy n="1" d="1"/>
      </p:scale>
      <p:origin x="0" y="0"/>
    </p:cViewPr>
  </p:notesTextViewPr>
  <p:sorterViewPr>
    <p:cViewPr varScale="1">
      <p:scale>
        <a:sx n="1" d="1"/>
        <a:sy n="1" d="1"/>
      </p:scale>
      <p:origin x="0" y="4260"/>
    </p:cViewPr>
  </p:sorterViewPr>
  <p:notesViewPr>
    <p:cSldViewPr snapToGrid="0">
      <p:cViewPr varScale="1">
        <p:scale>
          <a:sx n="74" d="100"/>
          <a:sy n="74" d="100"/>
        </p:scale>
        <p:origin x="2866" y="67"/>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Office_Excel_Worksheet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lang val="en-US"/>
  <c:style val="4"/>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7223982660401693E-2"/>
          <c:y val="0.10480392364937656"/>
          <c:w val="0.91752921313143343"/>
          <c:h val="0.80867584436038775"/>
        </c:manualLayout>
      </c:layout>
      <c:barChart>
        <c:barDir val="col"/>
        <c:grouping val="clustered"/>
        <c:ser>
          <c:idx val="0"/>
          <c:order val="0"/>
          <c:cat>
            <c:numRef>
              <c:f>Sheet1!$A$4:$A$47</c:f>
              <c:numCache>
                <c:formatCode>mmm\-yy</c:formatCode>
                <c:ptCount val="44"/>
                <c:pt idx="0">
                  <c:v>40909</c:v>
                </c:pt>
                <c:pt idx="1">
                  <c:v>40940</c:v>
                </c:pt>
                <c:pt idx="2">
                  <c:v>40969</c:v>
                </c:pt>
                <c:pt idx="3">
                  <c:v>41000</c:v>
                </c:pt>
                <c:pt idx="4">
                  <c:v>41030</c:v>
                </c:pt>
                <c:pt idx="5">
                  <c:v>41061</c:v>
                </c:pt>
                <c:pt idx="6">
                  <c:v>41091</c:v>
                </c:pt>
                <c:pt idx="7">
                  <c:v>41122</c:v>
                </c:pt>
                <c:pt idx="8">
                  <c:v>41153</c:v>
                </c:pt>
                <c:pt idx="9">
                  <c:v>41183</c:v>
                </c:pt>
                <c:pt idx="10">
                  <c:v>41214</c:v>
                </c:pt>
                <c:pt idx="11">
                  <c:v>41244</c:v>
                </c:pt>
                <c:pt idx="12">
                  <c:v>41275</c:v>
                </c:pt>
                <c:pt idx="13">
                  <c:v>41306</c:v>
                </c:pt>
                <c:pt idx="14">
                  <c:v>41334</c:v>
                </c:pt>
                <c:pt idx="15">
                  <c:v>41365</c:v>
                </c:pt>
                <c:pt idx="16">
                  <c:v>41395</c:v>
                </c:pt>
                <c:pt idx="17">
                  <c:v>41426</c:v>
                </c:pt>
                <c:pt idx="18">
                  <c:v>41456</c:v>
                </c:pt>
                <c:pt idx="19">
                  <c:v>41487</c:v>
                </c:pt>
                <c:pt idx="20">
                  <c:v>41518</c:v>
                </c:pt>
                <c:pt idx="21">
                  <c:v>41548</c:v>
                </c:pt>
                <c:pt idx="22">
                  <c:v>41579</c:v>
                </c:pt>
                <c:pt idx="23">
                  <c:v>41609</c:v>
                </c:pt>
                <c:pt idx="24">
                  <c:v>41653</c:v>
                </c:pt>
                <c:pt idx="25">
                  <c:v>41684</c:v>
                </c:pt>
                <c:pt idx="26">
                  <c:v>41712</c:v>
                </c:pt>
                <c:pt idx="27">
                  <c:v>41743</c:v>
                </c:pt>
                <c:pt idx="28">
                  <c:v>41773</c:v>
                </c:pt>
                <c:pt idx="29">
                  <c:v>41804</c:v>
                </c:pt>
                <c:pt idx="30">
                  <c:v>41834</c:v>
                </c:pt>
                <c:pt idx="31">
                  <c:v>41865</c:v>
                </c:pt>
                <c:pt idx="32">
                  <c:v>41896</c:v>
                </c:pt>
                <c:pt idx="33">
                  <c:v>41926</c:v>
                </c:pt>
                <c:pt idx="34">
                  <c:v>41957</c:v>
                </c:pt>
                <c:pt idx="35">
                  <c:v>41987</c:v>
                </c:pt>
                <c:pt idx="36">
                  <c:v>42018</c:v>
                </c:pt>
                <c:pt idx="37">
                  <c:v>42049</c:v>
                </c:pt>
                <c:pt idx="38">
                  <c:v>42077</c:v>
                </c:pt>
                <c:pt idx="39">
                  <c:v>42108</c:v>
                </c:pt>
                <c:pt idx="40">
                  <c:v>42138</c:v>
                </c:pt>
                <c:pt idx="41">
                  <c:v>42169</c:v>
                </c:pt>
                <c:pt idx="42">
                  <c:v>42199</c:v>
                </c:pt>
                <c:pt idx="43">
                  <c:v>42230</c:v>
                </c:pt>
              </c:numCache>
            </c:numRef>
          </c:cat>
          <c:val>
            <c:numRef>
              <c:f>Sheet1!$B$4:$B$47</c:f>
              <c:numCache>
                <c:formatCode>General</c:formatCode>
                <c:ptCount val="44"/>
                <c:pt idx="0">
                  <c:v>0</c:v>
                </c:pt>
                <c:pt idx="1">
                  <c:v>2</c:v>
                </c:pt>
                <c:pt idx="2">
                  <c:v>0</c:v>
                </c:pt>
                <c:pt idx="3">
                  <c:v>1</c:v>
                </c:pt>
                <c:pt idx="4">
                  <c:v>3</c:v>
                </c:pt>
                <c:pt idx="5">
                  <c:v>2</c:v>
                </c:pt>
                <c:pt idx="6">
                  <c:v>115</c:v>
                </c:pt>
                <c:pt idx="7">
                  <c:v>11</c:v>
                </c:pt>
                <c:pt idx="8">
                  <c:v>5</c:v>
                </c:pt>
                <c:pt idx="9">
                  <c:v>6</c:v>
                </c:pt>
                <c:pt idx="10">
                  <c:v>3</c:v>
                </c:pt>
                <c:pt idx="11">
                  <c:v>10</c:v>
                </c:pt>
                <c:pt idx="12">
                  <c:v>2</c:v>
                </c:pt>
                <c:pt idx="13">
                  <c:v>0</c:v>
                </c:pt>
                <c:pt idx="14">
                  <c:v>1</c:v>
                </c:pt>
                <c:pt idx="15">
                  <c:v>1</c:v>
                </c:pt>
                <c:pt idx="16">
                  <c:v>1</c:v>
                </c:pt>
                <c:pt idx="17">
                  <c:v>0</c:v>
                </c:pt>
                <c:pt idx="18">
                  <c:v>167</c:v>
                </c:pt>
                <c:pt idx="19">
                  <c:v>13</c:v>
                </c:pt>
                <c:pt idx="20">
                  <c:v>10</c:v>
                </c:pt>
                <c:pt idx="21">
                  <c:v>4</c:v>
                </c:pt>
                <c:pt idx="22">
                  <c:v>0</c:v>
                </c:pt>
                <c:pt idx="23">
                  <c:v>0</c:v>
                </c:pt>
                <c:pt idx="24">
                  <c:v>0</c:v>
                </c:pt>
                <c:pt idx="25">
                  <c:v>0</c:v>
                </c:pt>
                <c:pt idx="26">
                  <c:v>0</c:v>
                </c:pt>
                <c:pt idx="27">
                  <c:v>0</c:v>
                </c:pt>
                <c:pt idx="28">
                  <c:v>2</c:v>
                </c:pt>
                <c:pt idx="29">
                  <c:v>1</c:v>
                </c:pt>
                <c:pt idx="30">
                  <c:v>99</c:v>
                </c:pt>
                <c:pt idx="31">
                  <c:v>5</c:v>
                </c:pt>
                <c:pt idx="32">
                  <c:v>2</c:v>
                </c:pt>
                <c:pt idx="33">
                  <c:v>3</c:v>
                </c:pt>
                <c:pt idx="34">
                  <c:v>1</c:v>
                </c:pt>
                <c:pt idx="35">
                  <c:v>0</c:v>
                </c:pt>
                <c:pt idx="36">
                  <c:v>0</c:v>
                </c:pt>
                <c:pt idx="37">
                  <c:v>0</c:v>
                </c:pt>
                <c:pt idx="38">
                  <c:v>0</c:v>
                </c:pt>
                <c:pt idx="39">
                  <c:v>2</c:v>
                </c:pt>
                <c:pt idx="40">
                  <c:v>3</c:v>
                </c:pt>
                <c:pt idx="41">
                  <c:v>4</c:v>
                </c:pt>
                <c:pt idx="42">
                  <c:v>4</c:v>
                </c:pt>
                <c:pt idx="43">
                  <c:v>45</c:v>
                </c:pt>
              </c:numCache>
            </c:numRef>
          </c:val>
        </c:ser>
        <c:dLbls/>
        <c:axId val="102042624"/>
        <c:axId val="102044416"/>
      </c:barChart>
      <c:dateAx>
        <c:axId val="102042624"/>
        <c:scaling>
          <c:orientation val="minMax"/>
        </c:scaling>
        <c:axPos val="b"/>
        <c:numFmt formatCode="mmm\-yy" sourceLinked="1"/>
        <c:majorTickMark val="none"/>
        <c:tickLblPos val="nextTo"/>
        <c:crossAx val="102044416"/>
        <c:crosses val="autoZero"/>
        <c:auto val="1"/>
        <c:lblOffset val="100"/>
        <c:baseTimeUnit val="months"/>
      </c:dateAx>
      <c:valAx>
        <c:axId val="102044416"/>
        <c:scaling>
          <c:orientation val="minMax"/>
        </c:scaling>
        <c:axPos val="l"/>
        <c:majorGridlines/>
        <c:title>
          <c:tx>
            <c:rich>
              <a:bodyPr rot="-5400000" vert="horz"/>
              <a:lstStyle/>
              <a:p>
                <a:pPr>
                  <a:defRPr/>
                </a:pPr>
                <a:r>
                  <a:rPr lang="en-US" dirty="0"/>
                  <a:t>Private Well Samples Received by the NH PHL From the Tuftonboro Area</a:t>
                </a:r>
              </a:p>
            </c:rich>
          </c:tx>
          <c:layout>
            <c:manualLayout>
              <c:xMode val="edge"/>
              <c:yMode val="edge"/>
              <c:x val="0"/>
              <c:y val="0.14842547508487081"/>
            </c:manualLayout>
          </c:layout>
        </c:title>
        <c:numFmt formatCode="General" sourceLinked="1"/>
        <c:majorTickMark val="none"/>
        <c:tickLblPos val="nextTo"/>
        <c:crossAx val="102042624"/>
        <c:crosses val="autoZero"/>
        <c:crossBetween val="between"/>
      </c:valAx>
    </c:plotArea>
    <c:plotVisOnly val="1"/>
    <c:dispBlanksAs val="gap"/>
  </c:chart>
  <c:externalData r:id="rId2"/>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55FBAE6C-11FE-442F-B93E-CFBFF160B762}" type="datetimeFigureOut">
              <a:rPr lang="en-US" smtClean="0"/>
              <a:pPr/>
              <a:t>11/10/2016</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8849F22D-6189-4F54-A524-3184A861DAA4}" type="slidenum">
              <a:rPr lang="en-US" smtClean="0"/>
              <a:pPr/>
              <a:t>‹#›</a:t>
            </a:fld>
            <a:endParaRPr lang="en-US" dirty="0"/>
          </a:p>
        </p:txBody>
      </p:sp>
    </p:spTree>
    <p:extLst>
      <p:ext uri="{BB962C8B-B14F-4D97-AF65-F5344CB8AC3E}">
        <p14:creationId xmlns:p14="http://schemas.microsoft.com/office/powerpoint/2010/main" xmlns="" val="21418889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B39B0B2-4E28-46D6-9E2D-C2EEF5574C63}" type="datetimeFigureOut">
              <a:rPr lang="en-US" smtClean="0"/>
              <a:pPr/>
              <a:t>11/10/2016</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DFE4C0C-049C-43FD-8340-D238F1CFC146}" type="slidenum">
              <a:rPr lang="en-US" smtClean="0"/>
              <a:pPr/>
              <a:t>‹#›</a:t>
            </a:fld>
            <a:endParaRPr lang="en-US" dirty="0"/>
          </a:p>
        </p:txBody>
      </p:sp>
    </p:spTree>
    <p:extLst>
      <p:ext uri="{BB962C8B-B14F-4D97-AF65-F5344CB8AC3E}">
        <p14:creationId xmlns:p14="http://schemas.microsoft.com/office/powerpoint/2010/main" xmlns="" val="41034849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FE4C0C-049C-43FD-8340-D238F1CFC146}" type="slidenum">
              <a:rPr lang="en-US" smtClean="0"/>
              <a:pPr/>
              <a:t>1</a:t>
            </a:fld>
            <a:endParaRPr lang="en-US" dirty="0"/>
          </a:p>
        </p:txBody>
      </p:sp>
    </p:spTree>
    <p:extLst>
      <p:ext uri="{BB962C8B-B14F-4D97-AF65-F5344CB8AC3E}">
        <p14:creationId xmlns:p14="http://schemas.microsoft.com/office/powerpoint/2010/main" xmlns="" val="13879498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0483" name="Notes Placeholder 2"/>
          <p:cNvSpPr>
            <a:spLocks noGrp="1"/>
          </p:cNvSpPr>
          <p:nvPr>
            <p:ph type="body" idx="1"/>
          </p:nvPr>
        </p:nvSpPr>
        <p:spPr>
          <a:noFill/>
        </p:spPr>
        <p:txBody>
          <a:bodyPr/>
          <a:lstStyle/>
          <a:p>
            <a:pPr eaLnBrk="1" hangingPunct="1">
              <a:spcBef>
                <a:spcPct val="0"/>
              </a:spcBef>
            </a:pPr>
            <a:endParaRPr lang="en-US" altLang="en-US" dirty="0" smtClean="0"/>
          </a:p>
        </p:txBody>
      </p:sp>
      <p:sp>
        <p:nvSpPr>
          <p:cNvPr id="20484" name="Header Placeholder 3"/>
          <p:cNvSpPr txBox="1">
            <a:spLocks noGrp="1"/>
          </p:cNvSpPr>
          <p:nvPr/>
        </p:nvSpPr>
        <p:spPr bwMode="auto">
          <a:xfrm>
            <a:off x="0" y="0"/>
            <a:ext cx="3037840" cy="4728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4947" tIns="47474" rIns="94947" bIns="47474"/>
          <a:lstStyle>
            <a:lvl1pPr defTabSz="931863" eaLnBrk="0" hangingPunct="0">
              <a:spcBef>
                <a:spcPct val="30000"/>
              </a:spcBef>
              <a:defRPr sz="1200">
                <a:solidFill>
                  <a:schemeClr val="tx1"/>
                </a:solidFill>
                <a:latin typeface="Calibri" pitchFamily="34" charset="0"/>
              </a:defRPr>
            </a:lvl1pPr>
            <a:lvl2pPr marL="757238" indent="-292100" defTabSz="931863" eaLnBrk="0" hangingPunct="0">
              <a:spcBef>
                <a:spcPct val="30000"/>
              </a:spcBef>
              <a:defRPr sz="1200">
                <a:solidFill>
                  <a:schemeClr val="tx1"/>
                </a:solidFill>
                <a:latin typeface="Calibri" pitchFamily="34" charset="0"/>
              </a:defRPr>
            </a:lvl2pPr>
            <a:lvl3pPr marL="1165225" indent="-233363" defTabSz="931863" eaLnBrk="0" hangingPunct="0">
              <a:spcBef>
                <a:spcPct val="30000"/>
              </a:spcBef>
              <a:defRPr sz="1200">
                <a:solidFill>
                  <a:schemeClr val="tx1"/>
                </a:solidFill>
                <a:latin typeface="Calibri" pitchFamily="34" charset="0"/>
              </a:defRPr>
            </a:lvl3pPr>
            <a:lvl4pPr marL="1630363" indent="-233363" defTabSz="931863" eaLnBrk="0" hangingPunct="0">
              <a:spcBef>
                <a:spcPct val="30000"/>
              </a:spcBef>
              <a:defRPr sz="1200">
                <a:solidFill>
                  <a:schemeClr val="tx1"/>
                </a:solidFill>
                <a:latin typeface="Calibri" pitchFamily="34" charset="0"/>
              </a:defRPr>
            </a:lvl4pPr>
            <a:lvl5pPr marL="2097088" indent="-233363" defTabSz="931863" eaLnBrk="0" hangingPunct="0">
              <a:spcBef>
                <a:spcPct val="30000"/>
              </a:spcBef>
              <a:defRPr sz="1200">
                <a:solidFill>
                  <a:schemeClr val="tx1"/>
                </a:solidFill>
                <a:latin typeface="Calibri" pitchFamily="34" charset="0"/>
              </a:defRPr>
            </a:lvl5pPr>
            <a:lvl6pPr marL="2554288" indent="-233363" defTabSz="931863" eaLnBrk="0" fontAlgn="base" hangingPunct="0">
              <a:spcBef>
                <a:spcPct val="30000"/>
              </a:spcBef>
              <a:spcAft>
                <a:spcPct val="0"/>
              </a:spcAft>
              <a:defRPr sz="1200">
                <a:solidFill>
                  <a:schemeClr val="tx1"/>
                </a:solidFill>
                <a:latin typeface="Calibri" pitchFamily="34" charset="0"/>
              </a:defRPr>
            </a:lvl6pPr>
            <a:lvl7pPr marL="3011488" indent="-233363" defTabSz="931863" eaLnBrk="0" fontAlgn="base" hangingPunct="0">
              <a:spcBef>
                <a:spcPct val="30000"/>
              </a:spcBef>
              <a:spcAft>
                <a:spcPct val="0"/>
              </a:spcAft>
              <a:defRPr sz="1200">
                <a:solidFill>
                  <a:schemeClr val="tx1"/>
                </a:solidFill>
                <a:latin typeface="Calibri" pitchFamily="34" charset="0"/>
              </a:defRPr>
            </a:lvl7pPr>
            <a:lvl8pPr marL="3468688" indent="-233363" defTabSz="931863" eaLnBrk="0" fontAlgn="base" hangingPunct="0">
              <a:spcBef>
                <a:spcPct val="30000"/>
              </a:spcBef>
              <a:spcAft>
                <a:spcPct val="0"/>
              </a:spcAft>
              <a:defRPr sz="1200">
                <a:solidFill>
                  <a:schemeClr val="tx1"/>
                </a:solidFill>
                <a:latin typeface="Calibri" pitchFamily="34" charset="0"/>
              </a:defRPr>
            </a:lvl8pPr>
            <a:lvl9pPr marL="3925888" indent="-233363" defTabSz="93186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endParaRPr lang="en-US" altLang="en-US" dirty="0"/>
          </a:p>
        </p:txBody>
      </p:sp>
      <p:sp>
        <p:nvSpPr>
          <p:cNvPr id="20485" name="Date Placeholder 4"/>
          <p:cNvSpPr txBox="1">
            <a:spLocks noGrp="1"/>
          </p:cNvSpPr>
          <p:nvPr/>
        </p:nvSpPr>
        <p:spPr bwMode="auto">
          <a:xfrm>
            <a:off x="3970938" y="0"/>
            <a:ext cx="3037840" cy="4728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4947" tIns="47474" rIns="94947" bIns="47474"/>
          <a:lstStyle>
            <a:lvl1pPr defTabSz="931863" eaLnBrk="0" hangingPunct="0">
              <a:spcBef>
                <a:spcPct val="30000"/>
              </a:spcBef>
              <a:defRPr sz="1200">
                <a:solidFill>
                  <a:schemeClr val="tx1"/>
                </a:solidFill>
                <a:latin typeface="Calibri" pitchFamily="34" charset="0"/>
              </a:defRPr>
            </a:lvl1pPr>
            <a:lvl2pPr marL="757238" indent="-292100" defTabSz="931863" eaLnBrk="0" hangingPunct="0">
              <a:spcBef>
                <a:spcPct val="30000"/>
              </a:spcBef>
              <a:defRPr sz="1200">
                <a:solidFill>
                  <a:schemeClr val="tx1"/>
                </a:solidFill>
                <a:latin typeface="Calibri" pitchFamily="34" charset="0"/>
              </a:defRPr>
            </a:lvl2pPr>
            <a:lvl3pPr marL="1165225" indent="-233363" defTabSz="931863" eaLnBrk="0" hangingPunct="0">
              <a:spcBef>
                <a:spcPct val="30000"/>
              </a:spcBef>
              <a:defRPr sz="1200">
                <a:solidFill>
                  <a:schemeClr val="tx1"/>
                </a:solidFill>
                <a:latin typeface="Calibri" pitchFamily="34" charset="0"/>
              </a:defRPr>
            </a:lvl3pPr>
            <a:lvl4pPr marL="1630363" indent="-233363" defTabSz="931863" eaLnBrk="0" hangingPunct="0">
              <a:spcBef>
                <a:spcPct val="30000"/>
              </a:spcBef>
              <a:defRPr sz="1200">
                <a:solidFill>
                  <a:schemeClr val="tx1"/>
                </a:solidFill>
                <a:latin typeface="Calibri" pitchFamily="34" charset="0"/>
              </a:defRPr>
            </a:lvl4pPr>
            <a:lvl5pPr marL="2097088" indent="-233363" defTabSz="931863" eaLnBrk="0" hangingPunct="0">
              <a:spcBef>
                <a:spcPct val="30000"/>
              </a:spcBef>
              <a:defRPr sz="1200">
                <a:solidFill>
                  <a:schemeClr val="tx1"/>
                </a:solidFill>
                <a:latin typeface="Calibri" pitchFamily="34" charset="0"/>
              </a:defRPr>
            </a:lvl5pPr>
            <a:lvl6pPr marL="2554288" indent="-233363" defTabSz="931863" eaLnBrk="0" fontAlgn="base" hangingPunct="0">
              <a:spcBef>
                <a:spcPct val="30000"/>
              </a:spcBef>
              <a:spcAft>
                <a:spcPct val="0"/>
              </a:spcAft>
              <a:defRPr sz="1200">
                <a:solidFill>
                  <a:schemeClr val="tx1"/>
                </a:solidFill>
                <a:latin typeface="Calibri" pitchFamily="34" charset="0"/>
              </a:defRPr>
            </a:lvl6pPr>
            <a:lvl7pPr marL="3011488" indent="-233363" defTabSz="931863" eaLnBrk="0" fontAlgn="base" hangingPunct="0">
              <a:spcBef>
                <a:spcPct val="30000"/>
              </a:spcBef>
              <a:spcAft>
                <a:spcPct val="0"/>
              </a:spcAft>
              <a:defRPr sz="1200">
                <a:solidFill>
                  <a:schemeClr val="tx1"/>
                </a:solidFill>
                <a:latin typeface="Calibri" pitchFamily="34" charset="0"/>
              </a:defRPr>
            </a:lvl7pPr>
            <a:lvl8pPr marL="3468688" indent="-233363" defTabSz="931863" eaLnBrk="0" fontAlgn="base" hangingPunct="0">
              <a:spcBef>
                <a:spcPct val="30000"/>
              </a:spcBef>
              <a:spcAft>
                <a:spcPct val="0"/>
              </a:spcAft>
              <a:defRPr sz="1200">
                <a:solidFill>
                  <a:schemeClr val="tx1"/>
                </a:solidFill>
                <a:latin typeface="Calibri" pitchFamily="34" charset="0"/>
              </a:defRPr>
            </a:lvl8pPr>
            <a:lvl9pPr marL="3925888" indent="-233363" defTabSz="931863"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B3EFCB3D-36DD-4D48-A760-4F523710BEA6}" type="datetime8">
              <a:rPr lang="en-US" altLang="en-US"/>
              <a:pPr algn="r" eaLnBrk="1" hangingPunct="1">
                <a:spcBef>
                  <a:spcPct val="0"/>
                </a:spcBef>
              </a:pPr>
              <a:t>11/10/2016 9:31 AM</a:t>
            </a:fld>
            <a:endParaRPr lang="en-US" altLang="en-US" dirty="0"/>
          </a:p>
        </p:txBody>
      </p:sp>
      <p:sp>
        <p:nvSpPr>
          <p:cNvPr id="20486" name="Footer Placeholder 5"/>
          <p:cNvSpPr txBox="1">
            <a:spLocks noGrp="1"/>
          </p:cNvSpPr>
          <p:nvPr/>
        </p:nvSpPr>
        <p:spPr bwMode="auto">
          <a:xfrm>
            <a:off x="0" y="8976836"/>
            <a:ext cx="3037840" cy="4728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4947" tIns="47474" rIns="94947" bIns="47474" anchor="b"/>
          <a:lstStyle>
            <a:lvl1pPr defTabSz="931863" eaLnBrk="0" hangingPunct="0">
              <a:spcBef>
                <a:spcPct val="30000"/>
              </a:spcBef>
              <a:defRPr sz="1200">
                <a:solidFill>
                  <a:schemeClr val="tx1"/>
                </a:solidFill>
                <a:latin typeface="Calibri" pitchFamily="34" charset="0"/>
              </a:defRPr>
            </a:lvl1pPr>
            <a:lvl2pPr marL="757238" indent="-292100" defTabSz="931863" eaLnBrk="0" hangingPunct="0">
              <a:spcBef>
                <a:spcPct val="30000"/>
              </a:spcBef>
              <a:defRPr sz="1200">
                <a:solidFill>
                  <a:schemeClr val="tx1"/>
                </a:solidFill>
                <a:latin typeface="Calibri" pitchFamily="34" charset="0"/>
              </a:defRPr>
            </a:lvl2pPr>
            <a:lvl3pPr marL="1165225" indent="-233363" defTabSz="931863" eaLnBrk="0" hangingPunct="0">
              <a:spcBef>
                <a:spcPct val="30000"/>
              </a:spcBef>
              <a:defRPr sz="1200">
                <a:solidFill>
                  <a:schemeClr val="tx1"/>
                </a:solidFill>
                <a:latin typeface="Calibri" pitchFamily="34" charset="0"/>
              </a:defRPr>
            </a:lvl3pPr>
            <a:lvl4pPr marL="1630363" indent="-233363" defTabSz="931863" eaLnBrk="0" hangingPunct="0">
              <a:spcBef>
                <a:spcPct val="30000"/>
              </a:spcBef>
              <a:defRPr sz="1200">
                <a:solidFill>
                  <a:schemeClr val="tx1"/>
                </a:solidFill>
                <a:latin typeface="Calibri" pitchFamily="34" charset="0"/>
              </a:defRPr>
            </a:lvl4pPr>
            <a:lvl5pPr marL="2097088" indent="-233363" defTabSz="931863" eaLnBrk="0" hangingPunct="0">
              <a:spcBef>
                <a:spcPct val="30000"/>
              </a:spcBef>
              <a:defRPr sz="1200">
                <a:solidFill>
                  <a:schemeClr val="tx1"/>
                </a:solidFill>
                <a:latin typeface="Calibri" pitchFamily="34" charset="0"/>
              </a:defRPr>
            </a:lvl5pPr>
            <a:lvl6pPr marL="2554288" indent="-233363" defTabSz="931863" eaLnBrk="0" fontAlgn="base" hangingPunct="0">
              <a:spcBef>
                <a:spcPct val="30000"/>
              </a:spcBef>
              <a:spcAft>
                <a:spcPct val="0"/>
              </a:spcAft>
              <a:defRPr sz="1200">
                <a:solidFill>
                  <a:schemeClr val="tx1"/>
                </a:solidFill>
                <a:latin typeface="Calibri" pitchFamily="34" charset="0"/>
              </a:defRPr>
            </a:lvl6pPr>
            <a:lvl7pPr marL="3011488" indent="-233363" defTabSz="931863" eaLnBrk="0" fontAlgn="base" hangingPunct="0">
              <a:spcBef>
                <a:spcPct val="30000"/>
              </a:spcBef>
              <a:spcAft>
                <a:spcPct val="0"/>
              </a:spcAft>
              <a:defRPr sz="1200">
                <a:solidFill>
                  <a:schemeClr val="tx1"/>
                </a:solidFill>
                <a:latin typeface="Calibri" pitchFamily="34" charset="0"/>
              </a:defRPr>
            </a:lvl7pPr>
            <a:lvl8pPr marL="3468688" indent="-233363" defTabSz="931863" eaLnBrk="0" fontAlgn="base" hangingPunct="0">
              <a:spcBef>
                <a:spcPct val="30000"/>
              </a:spcBef>
              <a:spcAft>
                <a:spcPct val="0"/>
              </a:spcAft>
              <a:defRPr sz="1200">
                <a:solidFill>
                  <a:schemeClr val="tx1"/>
                </a:solidFill>
                <a:latin typeface="Calibri" pitchFamily="34" charset="0"/>
              </a:defRPr>
            </a:lvl8pPr>
            <a:lvl9pPr marL="3925888" indent="-233363" defTabSz="93186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en-US" altLang="en-US" dirty="0">
                <a:solidFill>
                  <a:srgbClr val="000000"/>
                </a:solidFill>
              </a:rPr>
              <a:t>© 2007 Microsoft Corporation. All rights reserved. Microsoft, Windows, Windows Vista and other product names are or may be registered trademarks and/or trademarks in the U.S. and/or other countries.</a:t>
            </a:r>
          </a:p>
          <a:p>
            <a:pPr eaLnBrk="1" hangingPunct="1">
              <a:spcBef>
                <a:spcPct val="0"/>
              </a:spcBef>
            </a:pPr>
            <a:r>
              <a:rPr lang="en-US" altLang="en-US"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ltLang="en-US" dirty="0">
                <a:solidFill>
                  <a:srgbClr val="000000"/>
                </a:solidFill>
              </a:rPr>
            </a:br>
            <a:r>
              <a:rPr lang="en-US" altLang="en-US" dirty="0">
                <a:solidFill>
                  <a:srgbClr val="000000"/>
                </a:solidFill>
              </a:rPr>
              <a:t>MICROSOFT MAKES NO WARRANTIES, EXPRESS, IMPLIED OR STATUTORY, AS TO THE INFORMATION IN THIS PRESENTATION.</a:t>
            </a:r>
          </a:p>
          <a:p>
            <a:pPr eaLnBrk="1" hangingPunct="1">
              <a:spcBef>
                <a:spcPct val="0"/>
              </a:spcBef>
            </a:pPr>
            <a:endParaRPr lang="en-US" altLang="en-US" dirty="0"/>
          </a:p>
        </p:txBody>
      </p:sp>
      <p:sp>
        <p:nvSpPr>
          <p:cNvPr id="20487" name="Slide Number Placeholder 6"/>
          <p:cNvSpPr txBox="1">
            <a:spLocks noGrp="1"/>
          </p:cNvSpPr>
          <p:nvPr/>
        </p:nvSpPr>
        <p:spPr bwMode="auto">
          <a:xfrm>
            <a:off x="3970938" y="8976836"/>
            <a:ext cx="3037840" cy="4728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4947" tIns="47474" rIns="94947" bIns="47474" anchor="b"/>
          <a:lstStyle>
            <a:lvl1pPr defTabSz="931863" eaLnBrk="0" hangingPunct="0">
              <a:spcBef>
                <a:spcPct val="30000"/>
              </a:spcBef>
              <a:defRPr sz="1200">
                <a:solidFill>
                  <a:schemeClr val="tx1"/>
                </a:solidFill>
                <a:latin typeface="Calibri" pitchFamily="34" charset="0"/>
              </a:defRPr>
            </a:lvl1pPr>
            <a:lvl2pPr marL="757238" indent="-292100" defTabSz="931863" eaLnBrk="0" hangingPunct="0">
              <a:spcBef>
                <a:spcPct val="30000"/>
              </a:spcBef>
              <a:defRPr sz="1200">
                <a:solidFill>
                  <a:schemeClr val="tx1"/>
                </a:solidFill>
                <a:latin typeface="Calibri" pitchFamily="34" charset="0"/>
              </a:defRPr>
            </a:lvl2pPr>
            <a:lvl3pPr marL="1165225" indent="-233363" defTabSz="931863" eaLnBrk="0" hangingPunct="0">
              <a:spcBef>
                <a:spcPct val="30000"/>
              </a:spcBef>
              <a:defRPr sz="1200">
                <a:solidFill>
                  <a:schemeClr val="tx1"/>
                </a:solidFill>
                <a:latin typeface="Calibri" pitchFamily="34" charset="0"/>
              </a:defRPr>
            </a:lvl3pPr>
            <a:lvl4pPr marL="1630363" indent="-233363" defTabSz="931863" eaLnBrk="0" hangingPunct="0">
              <a:spcBef>
                <a:spcPct val="30000"/>
              </a:spcBef>
              <a:defRPr sz="1200">
                <a:solidFill>
                  <a:schemeClr val="tx1"/>
                </a:solidFill>
                <a:latin typeface="Calibri" pitchFamily="34" charset="0"/>
              </a:defRPr>
            </a:lvl4pPr>
            <a:lvl5pPr marL="2097088" indent="-233363" defTabSz="931863" eaLnBrk="0" hangingPunct="0">
              <a:spcBef>
                <a:spcPct val="30000"/>
              </a:spcBef>
              <a:defRPr sz="1200">
                <a:solidFill>
                  <a:schemeClr val="tx1"/>
                </a:solidFill>
                <a:latin typeface="Calibri" pitchFamily="34" charset="0"/>
              </a:defRPr>
            </a:lvl5pPr>
            <a:lvl6pPr marL="2554288" indent="-233363" defTabSz="931863" eaLnBrk="0" fontAlgn="base" hangingPunct="0">
              <a:spcBef>
                <a:spcPct val="30000"/>
              </a:spcBef>
              <a:spcAft>
                <a:spcPct val="0"/>
              </a:spcAft>
              <a:defRPr sz="1200">
                <a:solidFill>
                  <a:schemeClr val="tx1"/>
                </a:solidFill>
                <a:latin typeface="Calibri" pitchFamily="34" charset="0"/>
              </a:defRPr>
            </a:lvl6pPr>
            <a:lvl7pPr marL="3011488" indent="-233363" defTabSz="931863" eaLnBrk="0" fontAlgn="base" hangingPunct="0">
              <a:spcBef>
                <a:spcPct val="30000"/>
              </a:spcBef>
              <a:spcAft>
                <a:spcPct val="0"/>
              </a:spcAft>
              <a:defRPr sz="1200">
                <a:solidFill>
                  <a:schemeClr val="tx1"/>
                </a:solidFill>
                <a:latin typeface="Calibri" pitchFamily="34" charset="0"/>
              </a:defRPr>
            </a:lvl7pPr>
            <a:lvl8pPr marL="3468688" indent="-233363" defTabSz="931863" eaLnBrk="0" fontAlgn="base" hangingPunct="0">
              <a:spcBef>
                <a:spcPct val="30000"/>
              </a:spcBef>
              <a:spcAft>
                <a:spcPct val="0"/>
              </a:spcAft>
              <a:defRPr sz="1200">
                <a:solidFill>
                  <a:schemeClr val="tx1"/>
                </a:solidFill>
                <a:latin typeface="Calibri" pitchFamily="34" charset="0"/>
              </a:defRPr>
            </a:lvl8pPr>
            <a:lvl9pPr marL="3925888" indent="-233363" defTabSz="931863"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0A7E8FE1-7ED3-4E6A-A23F-E9E19ADA0FD1}" type="slidenum">
              <a:rPr lang="en-US" altLang="en-US"/>
              <a:pPr algn="r" eaLnBrk="1" hangingPunct="1">
                <a:spcBef>
                  <a:spcPct val="0"/>
                </a:spcBef>
              </a:pPr>
              <a:t>20</a:t>
            </a:fld>
            <a:endParaRPr lang="en-US" altLang="en-US" dirty="0"/>
          </a:p>
        </p:txBody>
      </p:sp>
    </p:spTree>
    <p:extLst>
      <p:ext uri="{BB962C8B-B14F-4D97-AF65-F5344CB8AC3E}">
        <p14:creationId xmlns:p14="http://schemas.microsoft.com/office/powerpoint/2010/main" xmlns="" val="34008749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a:t>
            </a:r>
            <a:endParaRPr lang="en-US" dirty="0"/>
          </a:p>
        </p:txBody>
      </p:sp>
      <p:sp>
        <p:nvSpPr>
          <p:cNvPr id="4" name="Slide Number Placeholder 3"/>
          <p:cNvSpPr>
            <a:spLocks noGrp="1"/>
          </p:cNvSpPr>
          <p:nvPr>
            <p:ph type="sldNum" sz="quarter" idx="10"/>
          </p:nvPr>
        </p:nvSpPr>
        <p:spPr/>
        <p:txBody>
          <a:bodyPr/>
          <a:lstStyle/>
          <a:p>
            <a:fld id="{A1EE98AF-34B3-4443-8D85-6B4A1110EA90}" type="slidenum">
              <a:rPr lang="en-US" smtClean="0"/>
              <a:pPr/>
              <a:t>27</a:t>
            </a:fld>
            <a:endParaRPr lang="en-US" dirty="0"/>
          </a:p>
        </p:txBody>
      </p:sp>
    </p:spTree>
    <p:extLst>
      <p:ext uri="{BB962C8B-B14F-4D97-AF65-F5344CB8AC3E}">
        <p14:creationId xmlns:p14="http://schemas.microsoft.com/office/powerpoint/2010/main" xmlns="" val="16157078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BWI</a:t>
            </a:r>
            <a:r>
              <a:rPr lang="en-US" baseline="0" dirty="0" smtClean="0"/>
              <a:t> </a:t>
            </a:r>
            <a:r>
              <a:rPr lang="en-US" dirty="0" smtClean="0"/>
              <a:t>requires</a:t>
            </a:r>
            <a:r>
              <a:rPr lang="en-US" baseline="0" dirty="0" smtClean="0"/>
              <a:t> a lab report that the user must use to type in the results for one or a number of contaminants. </a:t>
            </a:r>
            <a:endParaRPr lang="en-US" dirty="0"/>
          </a:p>
        </p:txBody>
      </p:sp>
      <p:sp>
        <p:nvSpPr>
          <p:cNvPr id="4" name="Slide Number Placeholder 3"/>
          <p:cNvSpPr>
            <a:spLocks noGrp="1"/>
          </p:cNvSpPr>
          <p:nvPr>
            <p:ph type="sldNum" sz="quarter" idx="10"/>
          </p:nvPr>
        </p:nvSpPr>
        <p:spPr/>
        <p:txBody>
          <a:bodyPr/>
          <a:lstStyle/>
          <a:p>
            <a:fld id="{A1EE98AF-34B3-4443-8D85-6B4A1110EA90}" type="slidenum">
              <a:rPr lang="en-US" smtClean="0"/>
              <a:pPr/>
              <a:t>28</a:t>
            </a:fld>
            <a:endParaRPr lang="en-US" dirty="0"/>
          </a:p>
        </p:txBody>
      </p:sp>
    </p:spTree>
    <p:extLst>
      <p:ext uri="{BB962C8B-B14F-4D97-AF65-F5344CB8AC3E}">
        <p14:creationId xmlns:p14="http://schemas.microsoft.com/office/powerpoint/2010/main" xmlns="" val="40177659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product of the BWI app is a report</a:t>
            </a:r>
            <a:r>
              <a:rPr lang="en-US" baseline="0" dirty="0" smtClean="0"/>
              <a:t> that well users can save, print out and discuss with a treatment vendor.  It’s composed of three parts.  Part 1 is the “results summary.”   this provides an overview of what values user entered or did not enter, where they fall against the standard or guideline, and a short statement, such as, “the value entered is above the standard or guideline, or it meets the standard/guideline.  </a:t>
            </a:r>
          </a:p>
          <a:p>
            <a:endParaRPr lang="en-US" baseline="0" dirty="0" smtClean="0"/>
          </a:p>
          <a:p>
            <a:r>
              <a:rPr lang="en-US" baseline="0" dirty="0" smtClean="0"/>
              <a:t>The final report uses icons to help illustrate to the user what the result means, (a red X is not good) and it’s short and to the point. </a:t>
            </a:r>
            <a:endParaRPr lang="en-US" dirty="0"/>
          </a:p>
        </p:txBody>
      </p:sp>
      <p:sp>
        <p:nvSpPr>
          <p:cNvPr id="4" name="Slide Number Placeholder 3"/>
          <p:cNvSpPr>
            <a:spLocks noGrp="1"/>
          </p:cNvSpPr>
          <p:nvPr>
            <p:ph type="sldNum" sz="quarter" idx="10"/>
          </p:nvPr>
        </p:nvSpPr>
        <p:spPr/>
        <p:txBody>
          <a:bodyPr/>
          <a:lstStyle/>
          <a:p>
            <a:fld id="{A1EE98AF-34B3-4443-8D85-6B4A1110EA90}" type="slidenum">
              <a:rPr lang="en-US" smtClean="0"/>
              <a:pPr/>
              <a:t>29</a:t>
            </a:fld>
            <a:endParaRPr lang="en-US" dirty="0"/>
          </a:p>
        </p:txBody>
      </p:sp>
    </p:spTree>
    <p:extLst>
      <p:ext uri="{BB962C8B-B14F-4D97-AF65-F5344CB8AC3E}">
        <p14:creationId xmlns:p14="http://schemas.microsoft.com/office/powerpoint/2010/main" xmlns="" val="23624895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a:t>
            </a:r>
            <a:r>
              <a:rPr lang="en-US" baseline="0" dirty="0" smtClean="0"/>
              <a:t> II is referred to as the treatment train.  It presents one or multiple technologies in proper sequence to address the contaminants entered. </a:t>
            </a:r>
          </a:p>
          <a:p>
            <a:endParaRPr lang="en-US" baseline="0" dirty="0" smtClean="0"/>
          </a:p>
          <a:p>
            <a:r>
              <a:rPr lang="en-US" baseline="0" dirty="0" smtClean="0"/>
              <a:t>The programming logic that determines the treatment technologies are then evaluated and presented so that the optimal set of treatment technologies are listed in the train (e.g., one treatment may treat several contaminants vs. a different treatment only treats 1) in the order they would typically be installed in a residential structure. </a:t>
            </a:r>
            <a:endParaRPr lang="en-US" dirty="0"/>
          </a:p>
        </p:txBody>
      </p:sp>
      <p:sp>
        <p:nvSpPr>
          <p:cNvPr id="4" name="Slide Number Placeholder 3"/>
          <p:cNvSpPr>
            <a:spLocks noGrp="1"/>
          </p:cNvSpPr>
          <p:nvPr>
            <p:ph type="sldNum" sz="quarter" idx="10"/>
          </p:nvPr>
        </p:nvSpPr>
        <p:spPr/>
        <p:txBody>
          <a:bodyPr/>
          <a:lstStyle/>
          <a:p>
            <a:fld id="{A1EE98AF-34B3-4443-8D85-6B4A1110EA90}" type="slidenum">
              <a:rPr lang="en-US" smtClean="0"/>
              <a:pPr/>
              <a:t>30</a:t>
            </a:fld>
            <a:endParaRPr lang="en-US" dirty="0"/>
          </a:p>
        </p:txBody>
      </p:sp>
    </p:spTree>
    <p:extLst>
      <p:ext uri="{BB962C8B-B14F-4D97-AF65-F5344CB8AC3E}">
        <p14:creationId xmlns:p14="http://schemas.microsoft.com/office/powerpoint/2010/main" xmlns="" val="35663157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Results</a:t>
            </a:r>
            <a:r>
              <a:rPr lang="en-US" baseline="0" dirty="0" smtClean="0"/>
              <a:t> Detail section contains narrative interpret the water test results (recall the questions NHDES gets)_, providing an overview of known public health concerns when appropriate, and the correct treatment technologies.  The language is brief, reflecting the need to get only the essential information to the well owner.  There are links to other sites for additional information. </a:t>
            </a:r>
            <a:endParaRPr lang="en-US" dirty="0"/>
          </a:p>
        </p:txBody>
      </p:sp>
      <p:sp>
        <p:nvSpPr>
          <p:cNvPr id="4" name="Slide Number Placeholder 3"/>
          <p:cNvSpPr>
            <a:spLocks noGrp="1"/>
          </p:cNvSpPr>
          <p:nvPr>
            <p:ph type="sldNum" sz="quarter" idx="10"/>
          </p:nvPr>
        </p:nvSpPr>
        <p:spPr/>
        <p:txBody>
          <a:bodyPr/>
          <a:lstStyle/>
          <a:p>
            <a:fld id="{A1EE98AF-34B3-4443-8D85-6B4A1110EA90}" type="slidenum">
              <a:rPr lang="en-US" smtClean="0"/>
              <a:pPr/>
              <a:t>31</a:t>
            </a:fld>
            <a:endParaRPr lang="en-US" dirty="0"/>
          </a:p>
        </p:txBody>
      </p:sp>
    </p:spTree>
    <p:extLst>
      <p:ext uri="{BB962C8B-B14F-4D97-AF65-F5344CB8AC3E}">
        <p14:creationId xmlns:p14="http://schemas.microsoft.com/office/powerpoint/2010/main" xmlns="" val="35666088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EE98AF-34B3-4443-8D85-6B4A1110EA90}" type="slidenum">
              <a:rPr lang="en-US" smtClean="0"/>
              <a:pPr/>
              <a:t>32</a:t>
            </a:fld>
            <a:endParaRPr lang="en-US" dirty="0"/>
          </a:p>
        </p:txBody>
      </p:sp>
    </p:spTree>
    <p:extLst>
      <p:ext uri="{BB962C8B-B14F-4D97-AF65-F5344CB8AC3E}">
        <p14:creationId xmlns:p14="http://schemas.microsoft.com/office/powerpoint/2010/main" xmlns="" val="21656411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E95CB6-D980-4BE7-8664-4B8F44E758BE}" type="slidenum">
              <a:rPr lang="en-US" smtClean="0"/>
              <a:pPr/>
              <a:t>35</a:t>
            </a:fld>
            <a:endParaRPr lang="en-US" dirty="0"/>
          </a:p>
        </p:txBody>
      </p:sp>
    </p:spTree>
    <p:extLst>
      <p:ext uri="{BB962C8B-B14F-4D97-AF65-F5344CB8AC3E}">
        <p14:creationId xmlns:p14="http://schemas.microsoft.com/office/powerpoint/2010/main" xmlns="" val="10485817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E95CB6-D980-4BE7-8664-4B8F44E758BE}" type="slidenum">
              <a:rPr lang="en-US" smtClean="0"/>
              <a:pPr/>
              <a:t>36</a:t>
            </a:fld>
            <a:endParaRPr lang="en-US" dirty="0"/>
          </a:p>
        </p:txBody>
      </p:sp>
    </p:spTree>
    <p:extLst>
      <p:ext uri="{BB962C8B-B14F-4D97-AF65-F5344CB8AC3E}">
        <p14:creationId xmlns:p14="http://schemas.microsoft.com/office/powerpoint/2010/main" xmlns="" val="36584049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E95CB6-D980-4BE7-8664-4B8F44E758BE}" type="slidenum">
              <a:rPr lang="en-US" smtClean="0"/>
              <a:pPr/>
              <a:t>37</a:t>
            </a:fld>
            <a:endParaRPr lang="en-US" dirty="0"/>
          </a:p>
        </p:txBody>
      </p:sp>
    </p:spTree>
    <p:extLst>
      <p:ext uri="{BB962C8B-B14F-4D97-AF65-F5344CB8AC3E}">
        <p14:creationId xmlns:p14="http://schemas.microsoft.com/office/powerpoint/2010/main" xmlns="" val="2265275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Audience</a:t>
            </a:r>
            <a:r>
              <a:rPr lang="en-US" sz="1200" baseline="0" dirty="0" smtClean="0"/>
              <a:t> Question: </a:t>
            </a:r>
            <a:r>
              <a:rPr lang="en-US" sz="1200" dirty="0" smtClean="0"/>
              <a:t>Who regulates the testing and treating of private wells in NH? </a:t>
            </a:r>
          </a:p>
          <a:p>
            <a:endParaRPr lang="en-US" dirty="0"/>
          </a:p>
        </p:txBody>
      </p:sp>
      <p:sp>
        <p:nvSpPr>
          <p:cNvPr id="4" name="Slide Number Placeholder 3"/>
          <p:cNvSpPr>
            <a:spLocks noGrp="1"/>
          </p:cNvSpPr>
          <p:nvPr>
            <p:ph type="sldNum" sz="quarter" idx="10"/>
          </p:nvPr>
        </p:nvSpPr>
        <p:spPr/>
        <p:txBody>
          <a:bodyPr/>
          <a:lstStyle/>
          <a:p>
            <a:fld id="{7DFE4C0C-049C-43FD-8340-D238F1CFC146}" type="slidenum">
              <a:rPr lang="en-US" smtClean="0"/>
              <a:pPr/>
              <a:t>3</a:t>
            </a:fld>
            <a:endParaRPr lang="en-US" dirty="0"/>
          </a:p>
        </p:txBody>
      </p:sp>
    </p:spTree>
    <p:extLst>
      <p:ext uri="{BB962C8B-B14F-4D97-AF65-F5344CB8AC3E}">
        <p14:creationId xmlns:p14="http://schemas.microsoft.com/office/powerpoint/2010/main" xmlns="" val="25368433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FE4C0C-049C-43FD-8340-D238F1CFC146}" type="slidenum">
              <a:rPr lang="en-US" smtClean="0"/>
              <a:pPr/>
              <a:t>40</a:t>
            </a:fld>
            <a:endParaRPr lang="en-US" dirty="0"/>
          </a:p>
        </p:txBody>
      </p:sp>
    </p:spTree>
    <p:extLst>
      <p:ext uri="{BB962C8B-B14F-4D97-AF65-F5344CB8AC3E}">
        <p14:creationId xmlns:p14="http://schemas.microsoft.com/office/powerpoint/2010/main" xmlns="" val="729571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95E0AFD8-257D-457C-878F-109FEADCE499}" type="slidenum">
              <a:rPr lang="en-US" smtClean="0">
                <a:latin typeface="Times New Roman" pitchFamily="18" charset="0"/>
              </a:rPr>
              <a:pPr/>
              <a:t>9</a:t>
            </a:fld>
            <a:endParaRPr lang="en-US" dirty="0" smtClean="0">
              <a:latin typeface="Times New Roman" pitchFamily="18" charset="0"/>
            </a:endParaRPr>
          </a:p>
        </p:txBody>
      </p:sp>
      <p:sp>
        <p:nvSpPr>
          <p:cNvPr id="29699" name="Rectangle 1026"/>
          <p:cNvSpPr>
            <a:spLocks noGrp="1" noRot="1" noChangeAspect="1" noChangeArrowheads="1" noTextEdit="1"/>
          </p:cNvSpPr>
          <p:nvPr>
            <p:ph type="sldImg"/>
          </p:nvPr>
        </p:nvSpPr>
        <p:spPr>
          <a:ln/>
        </p:spPr>
      </p:sp>
      <p:sp>
        <p:nvSpPr>
          <p:cNvPr id="29700" name="Rectangle 1027"/>
          <p:cNvSpPr>
            <a:spLocks noGrp="1" noChangeArrowheads="1"/>
          </p:cNvSpPr>
          <p:nvPr>
            <p:ph type="body" idx="1"/>
          </p:nvPr>
        </p:nvSpPr>
        <p:spPr>
          <a:noFill/>
          <a:ln/>
        </p:spPr>
        <p:txBody>
          <a:bodyPr/>
          <a:lstStyle/>
          <a:p>
            <a:pPr eaLnBrk="1" hangingPunct="1">
              <a:buFontTx/>
              <a:buNone/>
            </a:pPr>
            <a:endParaRPr lang="en-US" sz="1800" dirty="0">
              <a:latin typeface="Arial" pitchFamily="34" charset="0"/>
            </a:endParaRPr>
          </a:p>
        </p:txBody>
      </p:sp>
    </p:spTree>
    <p:extLst>
      <p:ext uri="{BB962C8B-B14F-4D97-AF65-F5344CB8AC3E}">
        <p14:creationId xmlns:p14="http://schemas.microsoft.com/office/powerpoint/2010/main" xmlns="" val="2163751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 name="Notes Placeholder 2"/>
          <p:cNvSpPr>
            <a:spLocks noGrp="1"/>
          </p:cNvSpPr>
          <p:nvPr>
            <p:ph type="body" idx="1"/>
          </p:nvPr>
        </p:nvSpPr>
        <p:spPr/>
        <p:txBody>
          <a:bodyPr>
            <a:normAutofit fontScale="32500" lnSpcReduction="20000"/>
          </a:bodyPr>
          <a:lstStyle/>
          <a:p>
            <a:pPr marL="291147" indent="-291147">
              <a:buFont typeface="Arial" pitchFamily="34" charset="0"/>
              <a:buChar char="•"/>
              <a:defRPr/>
            </a:pPr>
            <a:r>
              <a:rPr lang="en-US" sz="1600" dirty="0">
                <a:latin typeface="Georgia" pitchFamily="18" charset="0"/>
              </a:rPr>
              <a:t>Arsenic is highly toxic—and a known carcinogen—in many of its chemical forms. </a:t>
            </a:r>
          </a:p>
          <a:p>
            <a:pPr marL="291147" indent="-291147">
              <a:buFont typeface="Arial" pitchFamily="34" charset="0"/>
              <a:buChar char="•"/>
              <a:defRPr/>
            </a:pPr>
            <a:endParaRPr lang="en-US" sz="1600" dirty="0">
              <a:latin typeface="Georgia" pitchFamily="18" charset="0"/>
            </a:endParaRPr>
          </a:p>
          <a:p>
            <a:pPr marL="291147" indent="-291147">
              <a:buFont typeface="Arial" pitchFamily="34" charset="0"/>
              <a:buChar char="•"/>
              <a:defRPr/>
            </a:pPr>
            <a:r>
              <a:rPr lang="en-US" sz="1600" dirty="0">
                <a:latin typeface="Georgia" pitchFamily="18" charset="0"/>
              </a:rPr>
              <a:t>Arsenic is the number one substance in the most recent CERCLA Priority List of Hazardous Substances published by the ATSDR, which are substances ranked on frequency, occurrence, toxicity, and potential for human exposure.</a:t>
            </a:r>
          </a:p>
          <a:p>
            <a:pPr marL="291147" indent="-291147">
              <a:buFont typeface="Arial" pitchFamily="34" charset="0"/>
              <a:buChar char="•"/>
              <a:defRPr/>
            </a:pPr>
            <a:endParaRPr lang="en-US" sz="1600" dirty="0">
              <a:latin typeface="Georgia" pitchFamily="18" charset="0"/>
            </a:endParaRPr>
          </a:p>
          <a:p>
            <a:pPr marL="291147" indent="-291147">
              <a:buFont typeface="Arial" pitchFamily="34" charset="0"/>
              <a:buChar char="•"/>
              <a:defRPr/>
            </a:pPr>
            <a:r>
              <a:rPr lang="en-US" sz="1600" dirty="0">
                <a:latin typeface="Georgia" pitchFamily="18" charset="0"/>
              </a:rPr>
              <a:t>The International Agency for Research on Cancer (IARC) lists "arsenic and arsenic compounds" in group 1, which is a list of chemicals and groups of chemicals that are causally associated with cancer in humans.</a:t>
            </a:r>
          </a:p>
          <a:p>
            <a:pPr marL="291147" indent="-291147">
              <a:buFont typeface="Arial" pitchFamily="34" charset="0"/>
              <a:buChar char="•"/>
              <a:defRPr/>
            </a:pPr>
            <a:endParaRPr lang="en-US" sz="1600" dirty="0">
              <a:latin typeface="Georgia" pitchFamily="18" charset="0"/>
            </a:endParaRPr>
          </a:p>
          <a:p>
            <a:pPr marL="291147" indent="-291147">
              <a:buFont typeface="Arial" pitchFamily="34" charset="0"/>
              <a:buChar char="•"/>
              <a:defRPr/>
            </a:pPr>
            <a:r>
              <a:rPr lang="en-US" sz="1600" dirty="0">
                <a:latin typeface="Georgia" pitchFamily="18" charset="0"/>
              </a:rPr>
              <a:t>The World Health Organization produced a 2010 report titled: “Exposure to Arsenic: A Major Public Health Concern.”</a:t>
            </a:r>
          </a:p>
          <a:p>
            <a:pPr marL="291147" indent="-291147">
              <a:buFont typeface="Arial" pitchFamily="34" charset="0"/>
              <a:buChar char="•"/>
              <a:defRPr/>
            </a:pPr>
            <a:endParaRPr lang="en-US" sz="1600" dirty="0">
              <a:latin typeface="Georgia" pitchFamily="18" charset="0"/>
            </a:endParaRPr>
          </a:p>
          <a:p>
            <a:pPr marL="291147" indent="-291147">
              <a:buFont typeface="Arial" pitchFamily="34" charset="0"/>
              <a:buChar char="•"/>
              <a:defRPr/>
            </a:pPr>
            <a:r>
              <a:rPr lang="en-US" sz="1600" dirty="0">
                <a:latin typeface="Georgia" pitchFamily="18" charset="0"/>
              </a:rPr>
              <a:t>Both epidemiological and laboratory studies conducted over the last 10-20 years have sought to determine what level of arsenic creates toxicological and public health concerns. A major study in Bangladesh, the Health Effects of Arsenic Longitudinal Study (HEALS), relates exposure to relatively high levels of arsenic to all-cause, chronic disease. </a:t>
            </a:r>
          </a:p>
          <a:p>
            <a:pPr>
              <a:defRPr/>
            </a:pPr>
            <a:r>
              <a:rPr lang="en-US" sz="1600" dirty="0">
                <a:latin typeface="Georgia" pitchFamily="18" charset="0"/>
              </a:rPr>
              <a:t> </a:t>
            </a:r>
          </a:p>
          <a:p>
            <a:pPr marL="291147" indent="-291147">
              <a:buFont typeface="Arial" pitchFamily="34" charset="0"/>
              <a:buChar char="•"/>
              <a:defRPr/>
            </a:pPr>
            <a:r>
              <a:rPr lang="en-US" sz="1600" dirty="0">
                <a:latin typeface="Georgia" pitchFamily="18" charset="0"/>
              </a:rPr>
              <a:t>Evidence shows a causative link between arsenic and bladder, skin, kidney, liver, and lung cancer.</a:t>
            </a:r>
          </a:p>
          <a:p>
            <a:pPr>
              <a:defRPr/>
            </a:pPr>
            <a:endParaRPr lang="en-US" sz="1600" dirty="0">
              <a:latin typeface="Georgia" pitchFamily="18" charset="0"/>
              <a:ea typeface="ＭＳ Ｐゴシック" charset="0"/>
              <a:cs typeface="ＭＳ Ｐゴシック" charset="0"/>
            </a:endParaRPr>
          </a:p>
          <a:p>
            <a:pPr marL="291147" indent="-291147">
              <a:buFont typeface="Arial" pitchFamily="34" charset="0"/>
              <a:buChar char="•"/>
              <a:defRPr/>
            </a:pPr>
            <a:r>
              <a:rPr lang="en-US" sz="1600" dirty="0">
                <a:latin typeface="Georgia" pitchFamily="18" charset="0"/>
                <a:ea typeface="ＭＳ Ｐゴシック" charset="0"/>
                <a:cs typeface="ＭＳ Ｐゴシック" charset="0"/>
              </a:rPr>
              <a:t>Arsenic exposure and metabolic diseases:</a:t>
            </a:r>
          </a:p>
          <a:p>
            <a:pPr marL="756982" lvl="1" indent="-291147">
              <a:buFont typeface="Arial" pitchFamily="34" charset="0"/>
              <a:buChar char="•"/>
              <a:defRPr/>
            </a:pPr>
            <a:r>
              <a:rPr lang="en-US" sz="1600" dirty="0">
                <a:latin typeface="Georgia" pitchFamily="18" charset="0"/>
              </a:rPr>
              <a:t>Changes in serum cholesterol and triglycerides</a:t>
            </a:r>
          </a:p>
          <a:p>
            <a:pPr marL="756982" lvl="1" indent="-291147">
              <a:buFont typeface="Arial" pitchFamily="34" charset="0"/>
              <a:buChar char="•"/>
              <a:defRPr/>
            </a:pPr>
            <a:r>
              <a:rPr lang="en-US" sz="1600" dirty="0">
                <a:latin typeface="Georgia" pitchFamily="18" charset="0"/>
              </a:rPr>
              <a:t>Development of type 2 diabetes and other metabolic disorders (type 2, non-insulin-dependent, “adult-onset”)</a:t>
            </a:r>
          </a:p>
          <a:p>
            <a:pPr marL="756982" lvl="1" indent="-291147">
              <a:buFont typeface="Arial" pitchFamily="34" charset="0"/>
              <a:buChar char="•"/>
              <a:defRPr/>
            </a:pPr>
            <a:r>
              <a:rPr lang="en-US" sz="1600" dirty="0">
                <a:latin typeface="Georgia" pitchFamily="18" charset="0"/>
              </a:rPr>
              <a:t>Lower than normal birth weights</a:t>
            </a:r>
          </a:p>
          <a:p>
            <a:pPr marL="756982" lvl="1" indent="-291147">
              <a:buFont typeface="Arial" pitchFamily="34" charset="0"/>
              <a:buChar char="•"/>
              <a:defRPr/>
            </a:pPr>
            <a:r>
              <a:rPr lang="en-US" sz="1600" dirty="0">
                <a:latin typeface="Georgia" pitchFamily="18" charset="0"/>
              </a:rPr>
              <a:t>Decreases in body weight and growth during early childhood</a:t>
            </a:r>
          </a:p>
          <a:p>
            <a:pPr marL="756982" lvl="1" indent="-291147">
              <a:buFont typeface="Arial" pitchFamily="34" charset="0"/>
              <a:buChar char="•"/>
              <a:defRPr/>
            </a:pPr>
            <a:r>
              <a:rPr lang="en-US" sz="1600" dirty="0">
                <a:latin typeface="Georgia" pitchFamily="18" charset="0"/>
              </a:rPr>
              <a:t>Vascular and cardiovascular disease</a:t>
            </a:r>
          </a:p>
          <a:p>
            <a:pPr marL="756982" lvl="1" indent="-291147">
              <a:buFont typeface="Arial" pitchFamily="34" charset="0"/>
              <a:buChar char="•"/>
              <a:defRPr/>
            </a:pPr>
            <a:endParaRPr lang="en-US" sz="1600" dirty="0">
              <a:latin typeface="Georgia" pitchFamily="18" charset="0"/>
            </a:endParaRPr>
          </a:p>
          <a:p>
            <a:pPr marL="349376" indent="-349376">
              <a:lnSpc>
                <a:spcPct val="90000"/>
              </a:lnSpc>
              <a:buFont typeface="Arial" pitchFamily="34" charset="0"/>
              <a:buChar char="•"/>
              <a:defRPr/>
            </a:pPr>
            <a:r>
              <a:rPr lang="en-US" sz="1600" dirty="0">
                <a:latin typeface="Georgia" pitchFamily="18" charset="0"/>
                <a:ea typeface="ＭＳ Ｐゴシック" charset="0"/>
                <a:cs typeface="ＭＳ Ｐゴシック" charset="0"/>
              </a:rPr>
              <a:t>Arsenic affects all five steroid hormone receptors:</a:t>
            </a:r>
          </a:p>
          <a:p>
            <a:pPr marL="815212" lvl="1" indent="-349376">
              <a:lnSpc>
                <a:spcPct val="90000"/>
              </a:lnSpc>
              <a:buFont typeface="Arial" pitchFamily="34" charset="0"/>
              <a:buChar char="•"/>
              <a:defRPr/>
            </a:pPr>
            <a:r>
              <a:rPr lang="en-US" sz="1600" dirty="0">
                <a:latin typeface="Georgia" pitchFamily="18" charset="0"/>
                <a:ea typeface="ＭＳ Ｐゴシック" charset="0"/>
              </a:rPr>
              <a:t>Estrogen Receptor</a:t>
            </a:r>
          </a:p>
          <a:p>
            <a:pPr marL="815212" lvl="1" indent="-349376">
              <a:lnSpc>
                <a:spcPct val="90000"/>
              </a:lnSpc>
              <a:buFont typeface="Arial" pitchFamily="34" charset="0"/>
              <a:buChar char="•"/>
              <a:defRPr/>
            </a:pPr>
            <a:r>
              <a:rPr lang="en-US" sz="1600" dirty="0">
                <a:latin typeface="Georgia" pitchFamily="18" charset="0"/>
                <a:ea typeface="ＭＳ Ｐゴシック" charset="0"/>
              </a:rPr>
              <a:t>Progesterone Receptor</a:t>
            </a:r>
          </a:p>
          <a:p>
            <a:pPr marL="815212" lvl="1" indent="-349376">
              <a:lnSpc>
                <a:spcPct val="90000"/>
              </a:lnSpc>
              <a:buFont typeface="Arial" pitchFamily="34" charset="0"/>
              <a:buChar char="•"/>
              <a:defRPr/>
            </a:pPr>
            <a:r>
              <a:rPr lang="en-US" sz="1600" dirty="0">
                <a:latin typeface="Georgia" pitchFamily="18" charset="0"/>
                <a:ea typeface="ＭＳ Ｐゴシック" charset="0"/>
              </a:rPr>
              <a:t>Androgen (Testosterone) Receptor</a:t>
            </a:r>
          </a:p>
          <a:p>
            <a:pPr marL="815212" lvl="1" indent="-349376">
              <a:lnSpc>
                <a:spcPct val="90000"/>
              </a:lnSpc>
              <a:buFont typeface="Arial" pitchFamily="34" charset="0"/>
              <a:buChar char="•"/>
              <a:defRPr/>
            </a:pPr>
            <a:r>
              <a:rPr lang="en-US" sz="1600" dirty="0">
                <a:latin typeface="Georgia" pitchFamily="18" charset="0"/>
                <a:ea typeface="ＭＳ Ｐゴシック" charset="0"/>
              </a:rPr>
              <a:t>Glucocorticoid (Cortisol) Receptor</a:t>
            </a:r>
          </a:p>
          <a:p>
            <a:pPr marL="815212" lvl="1" indent="-349376">
              <a:lnSpc>
                <a:spcPct val="90000"/>
              </a:lnSpc>
              <a:buFont typeface="Arial" pitchFamily="34" charset="0"/>
              <a:buChar char="•"/>
              <a:defRPr/>
            </a:pPr>
            <a:r>
              <a:rPr lang="en-US" sz="1600" dirty="0">
                <a:latin typeface="Georgia" pitchFamily="18" charset="0"/>
                <a:ea typeface="ＭＳ Ｐゴシック" charset="0"/>
              </a:rPr>
              <a:t>Mineralocorticoid (Aldosterone) Receptor</a:t>
            </a:r>
          </a:p>
          <a:p>
            <a:pPr>
              <a:lnSpc>
                <a:spcPct val="90000"/>
              </a:lnSpc>
              <a:defRPr/>
            </a:pPr>
            <a:endParaRPr lang="en-US" sz="1600" dirty="0">
              <a:latin typeface="Georgia" pitchFamily="18" charset="0"/>
              <a:ea typeface="ＭＳ Ｐゴシック" charset="0"/>
              <a:cs typeface="ＭＳ Ｐゴシック" charset="0"/>
            </a:endParaRPr>
          </a:p>
          <a:p>
            <a:pPr marL="349376" indent="-349376">
              <a:lnSpc>
                <a:spcPct val="90000"/>
              </a:lnSpc>
              <a:buFont typeface="Arial" pitchFamily="34" charset="0"/>
              <a:buChar char="•"/>
              <a:defRPr/>
            </a:pPr>
            <a:r>
              <a:rPr lang="en-US" sz="1600" dirty="0">
                <a:latin typeface="Georgia" pitchFamily="18" charset="0"/>
                <a:ea typeface="ＭＳ Ｐゴシック" charset="0"/>
                <a:cs typeface="ＭＳ Ｐゴシック" charset="0"/>
              </a:rPr>
              <a:t>Arsenic affects other nuclear hormone receptors:</a:t>
            </a:r>
          </a:p>
          <a:p>
            <a:pPr marL="815212" lvl="1" indent="-349376">
              <a:lnSpc>
                <a:spcPct val="90000"/>
              </a:lnSpc>
              <a:buFont typeface="Arial" pitchFamily="34" charset="0"/>
              <a:buChar char="•"/>
              <a:defRPr/>
            </a:pPr>
            <a:r>
              <a:rPr lang="en-US" sz="1600" dirty="0">
                <a:latin typeface="Georgia" pitchFamily="18" charset="0"/>
                <a:ea typeface="ＭＳ Ｐゴシック" charset="0"/>
              </a:rPr>
              <a:t>Retinoic Acid Receptor</a:t>
            </a:r>
          </a:p>
          <a:p>
            <a:pPr marL="815212" lvl="1" indent="-349376">
              <a:lnSpc>
                <a:spcPct val="90000"/>
              </a:lnSpc>
              <a:buFont typeface="Arial" pitchFamily="34" charset="0"/>
              <a:buChar char="•"/>
              <a:defRPr/>
            </a:pPr>
            <a:r>
              <a:rPr lang="en-US" sz="1600" dirty="0">
                <a:latin typeface="Georgia" pitchFamily="18" charset="0"/>
                <a:ea typeface="ＭＳ Ｐゴシック" charset="0"/>
                <a:cs typeface="ＭＳ Ｐゴシック" charset="0"/>
              </a:rPr>
              <a:t>Thyroid Hormone Receptor</a:t>
            </a:r>
          </a:p>
          <a:p>
            <a:pPr marL="815212" lvl="1" indent="-349376">
              <a:lnSpc>
                <a:spcPct val="90000"/>
              </a:lnSpc>
              <a:buFont typeface="Arial" pitchFamily="34" charset="0"/>
              <a:buChar char="•"/>
              <a:defRPr/>
            </a:pPr>
            <a:r>
              <a:rPr lang="en-US" sz="1600" dirty="0">
                <a:latin typeface="Georgia" pitchFamily="18" charset="0"/>
                <a:ea typeface="ＭＳ Ｐゴシック" charset="0"/>
              </a:rPr>
              <a:t>PPAR Receptors</a:t>
            </a:r>
          </a:p>
          <a:p>
            <a:pPr marL="815212" lvl="1" indent="-349376">
              <a:lnSpc>
                <a:spcPct val="90000"/>
              </a:lnSpc>
              <a:buFont typeface="Arial" pitchFamily="34" charset="0"/>
              <a:buChar char="•"/>
              <a:defRPr/>
            </a:pPr>
            <a:endParaRPr lang="en-US" sz="1600" dirty="0">
              <a:latin typeface="Georgia" pitchFamily="18" charset="0"/>
              <a:ea typeface="ＭＳ Ｐゴシック" charset="0"/>
            </a:endParaRPr>
          </a:p>
          <a:p>
            <a:pPr marL="291147" indent="-291147">
              <a:lnSpc>
                <a:spcPct val="90000"/>
              </a:lnSpc>
              <a:buFont typeface="Arial" pitchFamily="34" charset="0"/>
              <a:buChar char="•"/>
              <a:defRPr/>
            </a:pPr>
            <a:r>
              <a:rPr lang="en-US" altLang="ja-JP" sz="1600" dirty="0">
                <a:latin typeface="Georgia" pitchFamily="18" charset="0"/>
                <a:cs typeface="Comic Sans MS" charset="0"/>
              </a:rPr>
              <a:t>What is an endocrine disruptor?</a:t>
            </a:r>
          </a:p>
          <a:p>
            <a:pPr marL="756982" lvl="1" indent="-291147">
              <a:lnSpc>
                <a:spcPct val="90000"/>
              </a:lnSpc>
              <a:buFont typeface="Arial" pitchFamily="34" charset="0"/>
              <a:buChar char="•"/>
              <a:defRPr/>
            </a:pPr>
            <a:r>
              <a:rPr lang="ja-JP" altLang="en-US" sz="1600" dirty="0">
                <a:latin typeface="Georgia" pitchFamily="18" charset="0"/>
                <a:cs typeface="Comic Sans MS" charset="0"/>
              </a:rPr>
              <a:t>“</a:t>
            </a:r>
            <a:r>
              <a:rPr lang="en-US" altLang="ja-JP" sz="1600" dirty="0">
                <a:latin typeface="Georgia" pitchFamily="18" charset="0"/>
                <a:cs typeface="Comic Sans MS" charset="0"/>
              </a:rPr>
              <a:t>Collectively, chemicals with the potential to interfere with the function of endocrine systems are called endocrine disrupting chemicals (EDCs).  EDCs have been defined as exogenous agents that interfere with the production, release, transport, metabolism, binding, action, or elimination of the natural hormones in the body responsible for the maintenance of homeostasis and the regulation of developmental processes.” </a:t>
            </a:r>
            <a:r>
              <a:rPr lang="en-US" sz="1600" i="1" dirty="0">
                <a:latin typeface="Georgia" pitchFamily="18" charset="0"/>
                <a:ea typeface="ＭＳ Ｐゴシック" charset="0"/>
                <a:cs typeface="Comic Sans MS" charset="0"/>
              </a:rPr>
              <a:t>Strategic Research Plan for Endocrine Disruptors</a:t>
            </a:r>
            <a:r>
              <a:rPr lang="en-US" sz="1600" dirty="0">
                <a:latin typeface="Georgia" pitchFamily="18" charset="0"/>
                <a:ea typeface="ＭＳ Ｐゴシック" charset="0"/>
                <a:cs typeface="Comic Sans MS" charset="0"/>
              </a:rPr>
              <a:t>, 1998, Office of Research and Development, U.S. EPA</a:t>
            </a:r>
          </a:p>
          <a:p>
            <a:pPr>
              <a:defRPr/>
            </a:pPr>
            <a:endParaRPr lang="en-US" sz="1600" dirty="0">
              <a:latin typeface="Georgia" pitchFamily="18" charset="0"/>
            </a:endParaRPr>
          </a:p>
          <a:p>
            <a:pPr marL="291147" indent="-291147">
              <a:buFont typeface="Arial" pitchFamily="34" charset="0"/>
              <a:buChar char="•"/>
              <a:defRPr/>
            </a:pPr>
            <a:r>
              <a:rPr lang="en-US" sz="1600" dirty="0">
                <a:latin typeface="Georgia" pitchFamily="18" charset="0"/>
              </a:rPr>
              <a:t>Developing fetuses, infants and children are particularly vulnerable. Developing fetuses can be exposed to arsenic because it crosses the placenta. </a:t>
            </a:r>
          </a:p>
          <a:p>
            <a:pPr marL="756982" lvl="1" indent="-291147">
              <a:buFont typeface="Arial" pitchFamily="34" charset="0"/>
              <a:buChar char="•"/>
              <a:defRPr/>
            </a:pPr>
            <a:r>
              <a:rPr lang="en-US" sz="1600" dirty="0">
                <a:latin typeface="Georgia" pitchFamily="18" charset="0"/>
              </a:rPr>
              <a:t>New epidemiological studies use maternal urinary arsenic (a biomarker of recent exposure) to link arsenic to diseases.  </a:t>
            </a:r>
          </a:p>
          <a:p>
            <a:pPr marL="756982" lvl="1" indent="-291147">
              <a:buFont typeface="Arial" pitchFamily="34" charset="0"/>
              <a:buChar char="•"/>
              <a:defRPr/>
            </a:pPr>
            <a:r>
              <a:rPr lang="en-US" sz="1600" dirty="0">
                <a:latin typeface="Georgia" pitchFamily="18" charset="0"/>
              </a:rPr>
              <a:t>Laboratory studies show that low doses of arsenic disrupt the activity of a hormone critical in development. </a:t>
            </a:r>
          </a:p>
          <a:p>
            <a:pPr marL="756982" lvl="1" indent="-291147">
              <a:buFont typeface="Arial" pitchFamily="34" charset="0"/>
              <a:buChar char="•"/>
              <a:defRPr/>
            </a:pPr>
            <a:r>
              <a:rPr lang="en-US" sz="1600" dirty="0">
                <a:latin typeface="Georgia" pitchFamily="18" charset="0"/>
              </a:rPr>
              <a:t>Epidemiological studies link maternal urinary arsenic (a biomarker of recent exposure) to infant mortality and low birth weight. </a:t>
            </a:r>
          </a:p>
          <a:p>
            <a:pPr marL="756982" lvl="1" indent="-291147">
              <a:buFont typeface="Arial" pitchFamily="34" charset="0"/>
              <a:buChar char="•"/>
              <a:defRPr/>
            </a:pPr>
            <a:r>
              <a:rPr lang="en-US" sz="1600" dirty="0">
                <a:latin typeface="Georgia" pitchFamily="18" charset="0"/>
              </a:rPr>
              <a:t>Other findings show in utero arsenic exposure can hamper immune function and increase mortality from lung cancer and non-cancer lung diseases later in life. </a:t>
            </a:r>
          </a:p>
          <a:p>
            <a:pPr marL="756982" lvl="1" indent="-291147">
              <a:buFont typeface="Arial" pitchFamily="34" charset="0"/>
              <a:buChar char="•"/>
              <a:defRPr/>
            </a:pPr>
            <a:r>
              <a:rPr lang="en-US" sz="1600" dirty="0">
                <a:latin typeface="Georgia" pitchFamily="18" charset="0"/>
              </a:rPr>
              <a:t>Finally, ongoing research suggests that exposure to arsenic in early life (including gestation and early childhood) may increase susceptibility to cancer in adulthood. </a:t>
            </a:r>
          </a:p>
          <a:p>
            <a:pPr marL="291147" indent="-291147">
              <a:buFont typeface="Arial" pitchFamily="34" charset="0"/>
              <a:buChar char="•"/>
              <a:defRPr/>
            </a:pPr>
            <a:endParaRPr lang="en-US" sz="1600" dirty="0">
              <a:latin typeface="Georgia" pitchFamily="18" charset="0"/>
            </a:endParaRPr>
          </a:p>
          <a:p>
            <a:pPr marL="291147" indent="-291147">
              <a:buFont typeface="Arial" pitchFamily="34" charset="0"/>
              <a:buChar char="•"/>
              <a:defRPr/>
            </a:pPr>
            <a:r>
              <a:rPr lang="en-US" sz="1600" dirty="0">
                <a:latin typeface="Georgia" pitchFamily="18" charset="0"/>
              </a:rPr>
              <a:t>Some of these effects can occur even at very low doses:</a:t>
            </a:r>
          </a:p>
          <a:p>
            <a:pPr marL="756982" lvl="1" indent="-291147">
              <a:buFont typeface="Arial" pitchFamily="34" charset="0"/>
              <a:buChar char="•"/>
              <a:defRPr/>
            </a:pPr>
            <a:r>
              <a:rPr lang="en-US" sz="1600" dirty="0">
                <a:latin typeface="Georgia" pitchFamily="18" charset="0"/>
              </a:rPr>
              <a:t>10-50 ppb in some human cancer studies</a:t>
            </a:r>
          </a:p>
          <a:p>
            <a:pPr marL="756982" lvl="1" indent="-291147">
              <a:buFont typeface="Arial" pitchFamily="34" charset="0"/>
              <a:buChar char="•"/>
              <a:defRPr/>
            </a:pPr>
            <a:r>
              <a:rPr lang="en-US" sz="1600" dirty="0">
                <a:latin typeface="Georgia" pitchFamily="18" charset="0"/>
              </a:rPr>
              <a:t>5-50 ppb in human cognitive studies</a:t>
            </a:r>
          </a:p>
          <a:p>
            <a:pPr marL="756982" lvl="1" indent="-291147">
              <a:buFont typeface="Arial" pitchFamily="34" charset="0"/>
              <a:buChar char="•"/>
              <a:defRPr/>
            </a:pPr>
            <a:r>
              <a:rPr lang="en-US" sz="1600" dirty="0">
                <a:latin typeface="Georgia" pitchFamily="18" charset="0"/>
              </a:rPr>
              <a:t>1-10 ppb in animal studies</a:t>
            </a:r>
          </a:p>
          <a:p>
            <a:pPr marL="756982" lvl="1" indent="-291147">
              <a:buFont typeface="Arial" pitchFamily="34" charset="0"/>
              <a:buChar char="•"/>
              <a:defRPr/>
            </a:pPr>
            <a:endParaRPr lang="en-US" sz="1600" dirty="0">
              <a:latin typeface="Georgia" pitchFamily="18" charset="0"/>
            </a:endParaRPr>
          </a:p>
          <a:p>
            <a:pPr marL="174688" indent="-174688">
              <a:buFont typeface="Arial" pitchFamily="34" charset="0"/>
              <a:buChar char="•"/>
              <a:defRPr/>
            </a:pPr>
            <a:r>
              <a:rPr lang="en-US" sz="1600" dirty="0">
                <a:latin typeface="Georgia" pitchFamily="18" charset="0"/>
              </a:rPr>
              <a:t>Knowledge gaps. Little is known about:</a:t>
            </a:r>
          </a:p>
          <a:p>
            <a:pPr marL="640523" lvl="1" indent="-174688">
              <a:buFont typeface="Arial" pitchFamily="34" charset="0"/>
              <a:buChar char="•"/>
              <a:defRPr/>
            </a:pPr>
            <a:r>
              <a:rPr lang="en-US" sz="1600" dirty="0">
                <a:latin typeface="Georgia" pitchFamily="18" charset="0"/>
              </a:rPr>
              <a:t>Ways to ameliorate or reverse health effects in exposed individuals or populations;</a:t>
            </a:r>
          </a:p>
          <a:p>
            <a:pPr marL="640523" lvl="1" indent="-174688">
              <a:buFont typeface="Arial" pitchFamily="34" charset="0"/>
              <a:buChar char="•"/>
              <a:defRPr/>
            </a:pPr>
            <a:r>
              <a:rPr lang="en-US" sz="1600" dirty="0">
                <a:latin typeface="Georgia" pitchFamily="18" charset="0"/>
              </a:rPr>
              <a:t>Other potential adverse health effects of arsenic not previously studied or recognized;</a:t>
            </a:r>
          </a:p>
          <a:p>
            <a:pPr marL="640523" lvl="1" indent="-174688">
              <a:buFont typeface="Arial" pitchFamily="34" charset="0"/>
              <a:buChar char="•"/>
              <a:defRPr/>
            </a:pPr>
            <a:r>
              <a:rPr lang="en-US" sz="1600" dirty="0">
                <a:latin typeface="Georgia" pitchFamily="18" charset="0"/>
              </a:rPr>
              <a:t>Other at-risk or uniquely sensitive sub-groups; </a:t>
            </a:r>
          </a:p>
          <a:p>
            <a:pPr marL="640523" lvl="1" indent="-174688">
              <a:buFont typeface="Arial" pitchFamily="34" charset="0"/>
              <a:buChar char="•"/>
              <a:defRPr/>
            </a:pPr>
            <a:r>
              <a:rPr lang="en-US" sz="1600" dirty="0">
                <a:latin typeface="Georgia" pitchFamily="18" charset="0"/>
              </a:rPr>
              <a:t>The relative susceptibility of fetuses and young children to arsenic; and </a:t>
            </a:r>
          </a:p>
          <a:p>
            <a:pPr marL="640523" lvl="1" indent="-174688">
              <a:buFont typeface="Arial" pitchFamily="34" charset="0"/>
              <a:buChar char="•"/>
              <a:defRPr/>
            </a:pPr>
            <a:r>
              <a:rPr lang="en-US" sz="1600" dirty="0">
                <a:latin typeface="Georgia" pitchFamily="18" charset="0"/>
              </a:rPr>
              <a:t>Exposure to inorganic arsenic in food </a:t>
            </a:r>
          </a:p>
        </p:txBody>
      </p:sp>
      <p:sp>
        <p:nvSpPr>
          <p:cNvPr id="9625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itchFamily="18" charset="0"/>
              </a:defRPr>
            </a:lvl1pPr>
            <a:lvl2pPr marL="756982" indent="-291147">
              <a:defRPr>
                <a:solidFill>
                  <a:schemeClr val="tx1"/>
                </a:solidFill>
                <a:latin typeface="Georgia" pitchFamily="18" charset="0"/>
              </a:defRPr>
            </a:lvl2pPr>
            <a:lvl3pPr marL="1164589" indent="-232917">
              <a:defRPr>
                <a:solidFill>
                  <a:schemeClr val="tx1"/>
                </a:solidFill>
                <a:latin typeface="Georgia" pitchFamily="18" charset="0"/>
              </a:defRPr>
            </a:lvl3pPr>
            <a:lvl4pPr marL="1630423" indent="-232917">
              <a:defRPr>
                <a:solidFill>
                  <a:schemeClr val="tx1"/>
                </a:solidFill>
                <a:latin typeface="Georgia" pitchFamily="18" charset="0"/>
              </a:defRPr>
            </a:lvl4pPr>
            <a:lvl5pPr marL="2096260" indent="-232917">
              <a:defRPr>
                <a:solidFill>
                  <a:schemeClr val="tx1"/>
                </a:solidFill>
                <a:latin typeface="Georgia" pitchFamily="18" charset="0"/>
              </a:defRPr>
            </a:lvl5pPr>
            <a:lvl6pPr marL="2562094" indent="-232917" fontAlgn="base">
              <a:spcBef>
                <a:spcPct val="0"/>
              </a:spcBef>
              <a:spcAft>
                <a:spcPct val="0"/>
              </a:spcAft>
              <a:defRPr>
                <a:solidFill>
                  <a:schemeClr val="tx1"/>
                </a:solidFill>
                <a:latin typeface="Georgia" pitchFamily="18" charset="0"/>
              </a:defRPr>
            </a:lvl6pPr>
            <a:lvl7pPr marL="3027928" indent="-232917" fontAlgn="base">
              <a:spcBef>
                <a:spcPct val="0"/>
              </a:spcBef>
              <a:spcAft>
                <a:spcPct val="0"/>
              </a:spcAft>
              <a:defRPr>
                <a:solidFill>
                  <a:schemeClr val="tx1"/>
                </a:solidFill>
                <a:latin typeface="Georgia" pitchFamily="18" charset="0"/>
              </a:defRPr>
            </a:lvl7pPr>
            <a:lvl8pPr marL="3493765" indent="-232917" fontAlgn="base">
              <a:spcBef>
                <a:spcPct val="0"/>
              </a:spcBef>
              <a:spcAft>
                <a:spcPct val="0"/>
              </a:spcAft>
              <a:defRPr>
                <a:solidFill>
                  <a:schemeClr val="tx1"/>
                </a:solidFill>
                <a:latin typeface="Georgia" pitchFamily="18" charset="0"/>
              </a:defRPr>
            </a:lvl8pPr>
            <a:lvl9pPr marL="3959600" indent="-232917" fontAlgn="base">
              <a:spcBef>
                <a:spcPct val="0"/>
              </a:spcBef>
              <a:spcAft>
                <a:spcPct val="0"/>
              </a:spcAft>
              <a:defRPr>
                <a:solidFill>
                  <a:schemeClr val="tx1"/>
                </a:solidFill>
                <a:latin typeface="Georgia" pitchFamily="18" charset="0"/>
              </a:defRPr>
            </a:lvl9pPr>
          </a:lstStyle>
          <a:p>
            <a:fld id="{705FEBEE-B1D6-4D91-BC55-725FFC779121}" type="slidenum">
              <a:rPr lang="en-US">
                <a:solidFill>
                  <a:prstClr val="black"/>
                </a:solidFill>
                <a:latin typeface="Calibri" pitchFamily="34" charset="0"/>
              </a:rPr>
              <a:pPr/>
              <a:t>12</a:t>
            </a:fld>
            <a:endParaRPr lang="en-US" dirty="0">
              <a:solidFill>
                <a:prstClr val="black"/>
              </a:solidFill>
              <a:latin typeface="Calibri" pitchFamily="34" charset="0"/>
            </a:endParaRPr>
          </a:p>
        </p:txBody>
      </p:sp>
    </p:spTree>
    <p:extLst>
      <p:ext uri="{BB962C8B-B14F-4D97-AF65-F5344CB8AC3E}">
        <p14:creationId xmlns:p14="http://schemas.microsoft.com/office/powerpoint/2010/main" xmlns="" val="41342023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21 K is from EPA</a:t>
            </a:r>
          </a:p>
          <a:p>
            <a:r>
              <a:rPr lang="en-US" dirty="0" smtClean="0"/>
              <a:t>Radon</a:t>
            </a:r>
            <a:r>
              <a:rPr lang="en-US" baseline="0" dirty="0" smtClean="0"/>
              <a:t> in NH is from NHDHHS EPHT</a:t>
            </a:r>
          </a:p>
          <a:p>
            <a:r>
              <a:rPr lang="en-US" baseline="0" dirty="0" smtClean="0"/>
              <a:t>As from Dartmouth 2014 – more on this later</a:t>
            </a:r>
            <a:endParaRPr lang="en-US" dirty="0"/>
          </a:p>
        </p:txBody>
      </p:sp>
      <p:sp>
        <p:nvSpPr>
          <p:cNvPr id="4" name="Slide Number Placeholder 3"/>
          <p:cNvSpPr>
            <a:spLocks noGrp="1"/>
          </p:cNvSpPr>
          <p:nvPr>
            <p:ph type="sldNum" sz="quarter" idx="10"/>
          </p:nvPr>
        </p:nvSpPr>
        <p:spPr/>
        <p:txBody>
          <a:bodyPr/>
          <a:lstStyle/>
          <a:p>
            <a:pPr>
              <a:defRPr/>
            </a:pPr>
            <a:fld id="{2A47FF3A-1E23-4BDD-9C60-B43669792931}" type="slidenum">
              <a:rPr lang="en-US" smtClean="0"/>
              <a:pPr>
                <a:defRPr/>
              </a:pPr>
              <a:t>13</a:t>
            </a:fld>
            <a:endParaRPr lang="en-US" dirty="0"/>
          </a:p>
        </p:txBody>
      </p:sp>
    </p:spTree>
    <p:extLst>
      <p:ext uri="{BB962C8B-B14F-4D97-AF65-F5344CB8AC3E}">
        <p14:creationId xmlns:p14="http://schemas.microsoft.com/office/powerpoint/2010/main" xmlns="" val="34320821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latin typeface="Arial" panose="020B0604020202020204" pitchFamily="34" charset="0"/>
                <a:cs typeface="Arial" panose="020B0604020202020204" pitchFamily="34" charset="0"/>
              </a:rPr>
              <a:t>Long-term exposure to radon contributes to the deaths of an estimated 100 New Hampshire residents each year, making it the second leading cause of lung cancer. If you haven’t already done so, you should also test the air in your home for radon gas if you live below the third floor. </a:t>
            </a:r>
          </a:p>
          <a:p>
            <a:endParaRPr lang="en-US" dirty="0"/>
          </a:p>
        </p:txBody>
      </p:sp>
      <p:sp>
        <p:nvSpPr>
          <p:cNvPr id="4" name="Slide Number Placeholder 3"/>
          <p:cNvSpPr>
            <a:spLocks noGrp="1"/>
          </p:cNvSpPr>
          <p:nvPr>
            <p:ph type="sldNum" sz="quarter" idx="10"/>
          </p:nvPr>
        </p:nvSpPr>
        <p:spPr/>
        <p:txBody>
          <a:bodyPr/>
          <a:lstStyle/>
          <a:p>
            <a:fld id="{C0F030DF-5693-4BBD-8D52-1E0FCAEB35FC}" type="slidenum">
              <a:rPr lang="en-US" smtClean="0"/>
              <a:pPr/>
              <a:t>14</a:t>
            </a:fld>
            <a:endParaRPr lang="en-US" dirty="0"/>
          </a:p>
        </p:txBody>
      </p:sp>
    </p:spTree>
    <p:extLst>
      <p:ext uri="{BB962C8B-B14F-4D97-AF65-F5344CB8AC3E}">
        <p14:creationId xmlns:p14="http://schemas.microsoft.com/office/powerpoint/2010/main" xmlns="" val="41800520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6387" name="Notes Placeholder 2"/>
          <p:cNvSpPr>
            <a:spLocks noGrp="1"/>
          </p:cNvSpPr>
          <p:nvPr>
            <p:ph type="body" idx="1"/>
          </p:nvPr>
        </p:nvSpPr>
        <p:spPr>
          <a:noFill/>
        </p:spPr>
        <p:txBody>
          <a:bodyPr/>
          <a:lstStyle/>
          <a:p>
            <a:pPr eaLnBrk="1" hangingPunct="1">
              <a:spcBef>
                <a:spcPct val="0"/>
              </a:spcBef>
            </a:pPr>
            <a:endParaRPr lang="en-US" altLang="en-US" dirty="0" smtClean="0"/>
          </a:p>
        </p:txBody>
      </p:sp>
      <p:sp>
        <p:nvSpPr>
          <p:cNvPr id="16388" name="Header Placeholder 3"/>
          <p:cNvSpPr txBox="1">
            <a:spLocks noGrp="1"/>
          </p:cNvSpPr>
          <p:nvPr/>
        </p:nvSpPr>
        <p:spPr bwMode="auto">
          <a:xfrm>
            <a:off x="0" y="0"/>
            <a:ext cx="2971800" cy="45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77" tIns="46589" rIns="93177" bIns="46589"/>
          <a:lstStyle>
            <a:lvl1pPr defTabSz="931863" eaLnBrk="0" hangingPunct="0">
              <a:spcBef>
                <a:spcPct val="30000"/>
              </a:spcBef>
              <a:defRPr sz="1200">
                <a:solidFill>
                  <a:schemeClr val="tx1"/>
                </a:solidFill>
                <a:latin typeface="Calibri" pitchFamily="34" charset="0"/>
              </a:defRPr>
            </a:lvl1pPr>
            <a:lvl2pPr marL="757238" indent="-292100" defTabSz="931863" eaLnBrk="0" hangingPunct="0">
              <a:spcBef>
                <a:spcPct val="30000"/>
              </a:spcBef>
              <a:defRPr sz="1200">
                <a:solidFill>
                  <a:schemeClr val="tx1"/>
                </a:solidFill>
                <a:latin typeface="Calibri" pitchFamily="34" charset="0"/>
              </a:defRPr>
            </a:lvl2pPr>
            <a:lvl3pPr marL="1165225" indent="-233363" defTabSz="931863" eaLnBrk="0" hangingPunct="0">
              <a:spcBef>
                <a:spcPct val="30000"/>
              </a:spcBef>
              <a:defRPr sz="1200">
                <a:solidFill>
                  <a:schemeClr val="tx1"/>
                </a:solidFill>
                <a:latin typeface="Calibri" pitchFamily="34" charset="0"/>
              </a:defRPr>
            </a:lvl3pPr>
            <a:lvl4pPr marL="1630363" indent="-233363" defTabSz="931863" eaLnBrk="0" hangingPunct="0">
              <a:spcBef>
                <a:spcPct val="30000"/>
              </a:spcBef>
              <a:defRPr sz="1200">
                <a:solidFill>
                  <a:schemeClr val="tx1"/>
                </a:solidFill>
                <a:latin typeface="Calibri" pitchFamily="34" charset="0"/>
              </a:defRPr>
            </a:lvl4pPr>
            <a:lvl5pPr marL="2097088" indent="-233363" defTabSz="931863" eaLnBrk="0" hangingPunct="0">
              <a:spcBef>
                <a:spcPct val="30000"/>
              </a:spcBef>
              <a:defRPr sz="1200">
                <a:solidFill>
                  <a:schemeClr val="tx1"/>
                </a:solidFill>
                <a:latin typeface="Calibri" pitchFamily="34" charset="0"/>
              </a:defRPr>
            </a:lvl5pPr>
            <a:lvl6pPr marL="2554288" indent="-233363" defTabSz="931863" eaLnBrk="0" fontAlgn="base" hangingPunct="0">
              <a:spcBef>
                <a:spcPct val="30000"/>
              </a:spcBef>
              <a:spcAft>
                <a:spcPct val="0"/>
              </a:spcAft>
              <a:defRPr sz="1200">
                <a:solidFill>
                  <a:schemeClr val="tx1"/>
                </a:solidFill>
                <a:latin typeface="Calibri" pitchFamily="34" charset="0"/>
              </a:defRPr>
            </a:lvl6pPr>
            <a:lvl7pPr marL="3011488" indent="-233363" defTabSz="931863" eaLnBrk="0" fontAlgn="base" hangingPunct="0">
              <a:spcBef>
                <a:spcPct val="30000"/>
              </a:spcBef>
              <a:spcAft>
                <a:spcPct val="0"/>
              </a:spcAft>
              <a:defRPr sz="1200">
                <a:solidFill>
                  <a:schemeClr val="tx1"/>
                </a:solidFill>
                <a:latin typeface="Calibri" pitchFamily="34" charset="0"/>
              </a:defRPr>
            </a:lvl7pPr>
            <a:lvl8pPr marL="3468688" indent="-233363" defTabSz="931863" eaLnBrk="0" fontAlgn="base" hangingPunct="0">
              <a:spcBef>
                <a:spcPct val="30000"/>
              </a:spcBef>
              <a:spcAft>
                <a:spcPct val="0"/>
              </a:spcAft>
              <a:defRPr sz="1200">
                <a:solidFill>
                  <a:schemeClr val="tx1"/>
                </a:solidFill>
                <a:latin typeface="Calibri" pitchFamily="34" charset="0"/>
              </a:defRPr>
            </a:lvl8pPr>
            <a:lvl9pPr marL="3925888" indent="-233363" defTabSz="93186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endParaRPr lang="en-US" altLang="en-US" dirty="0">
              <a:solidFill>
                <a:prstClr val="black"/>
              </a:solidFill>
            </a:endParaRPr>
          </a:p>
        </p:txBody>
      </p:sp>
      <p:sp>
        <p:nvSpPr>
          <p:cNvPr id="16389" name="Date Placeholder 4"/>
          <p:cNvSpPr txBox="1">
            <a:spLocks noGrp="1"/>
          </p:cNvSpPr>
          <p:nvPr/>
        </p:nvSpPr>
        <p:spPr bwMode="auto">
          <a:xfrm>
            <a:off x="3884613" y="0"/>
            <a:ext cx="2971800" cy="45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77" tIns="46589" rIns="93177" bIns="46589"/>
          <a:lstStyle>
            <a:lvl1pPr defTabSz="931863" eaLnBrk="0" hangingPunct="0">
              <a:spcBef>
                <a:spcPct val="30000"/>
              </a:spcBef>
              <a:defRPr sz="1200">
                <a:solidFill>
                  <a:schemeClr val="tx1"/>
                </a:solidFill>
                <a:latin typeface="Calibri" pitchFamily="34" charset="0"/>
              </a:defRPr>
            </a:lvl1pPr>
            <a:lvl2pPr marL="757238" indent="-292100" defTabSz="931863" eaLnBrk="0" hangingPunct="0">
              <a:spcBef>
                <a:spcPct val="30000"/>
              </a:spcBef>
              <a:defRPr sz="1200">
                <a:solidFill>
                  <a:schemeClr val="tx1"/>
                </a:solidFill>
                <a:latin typeface="Calibri" pitchFamily="34" charset="0"/>
              </a:defRPr>
            </a:lvl2pPr>
            <a:lvl3pPr marL="1165225" indent="-233363" defTabSz="931863" eaLnBrk="0" hangingPunct="0">
              <a:spcBef>
                <a:spcPct val="30000"/>
              </a:spcBef>
              <a:defRPr sz="1200">
                <a:solidFill>
                  <a:schemeClr val="tx1"/>
                </a:solidFill>
                <a:latin typeface="Calibri" pitchFamily="34" charset="0"/>
              </a:defRPr>
            </a:lvl3pPr>
            <a:lvl4pPr marL="1630363" indent="-233363" defTabSz="931863" eaLnBrk="0" hangingPunct="0">
              <a:spcBef>
                <a:spcPct val="30000"/>
              </a:spcBef>
              <a:defRPr sz="1200">
                <a:solidFill>
                  <a:schemeClr val="tx1"/>
                </a:solidFill>
                <a:latin typeface="Calibri" pitchFamily="34" charset="0"/>
              </a:defRPr>
            </a:lvl4pPr>
            <a:lvl5pPr marL="2097088" indent="-233363" defTabSz="931863" eaLnBrk="0" hangingPunct="0">
              <a:spcBef>
                <a:spcPct val="30000"/>
              </a:spcBef>
              <a:defRPr sz="1200">
                <a:solidFill>
                  <a:schemeClr val="tx1"/>
                </a:solidFill>
                <a:latin typeface="Calibri" pitchFamily="34" charset="0"/>
              </a:defRPr>
            </a:lvl5pPr>
            <a:lvl6pPr marL="2554288" indent="-233363" defTabSz="931863" eaLnBrk="0" fontAlgn="base" hangingPunct="0">
              <a:spcBef>
                <a:spcPct val="30000"/>
              </a:spcBef>
              <a:spcAft>
                <a:spcPct val="0"/>
              </a:spcAft>
              <a:defRPr sz="1200">
                <a:solidFill>
                  <a:schemeClr val="tx1"/>
                </a:solidFill>
                <a:latin typeface="Calibri" pitchFamily="34" charset="0"/>
              </a:defRPr>
            </a:lvl6pPr>
            <a:lvl7pPr marL="3011488" indent="-233363" defTabSz="931863" eaLnBrk="0" fontAlgn="base" hangingPunct="0">
              <a:spcBef>
                <a:spcPct val="30000"/>
              </a:spcBef>
              <a:spcAft>
                <a:spcPct val="0"/>
              </a:spcAft>
              <a:defRPr sz="1200">
                <a:solidFill>
                  <a:schemeClr val="tx1"/>
                </a:solidFill>
                <a:latin typeface="Calibri" pitchFamily="34" charset="0"/>
              </a:defRPr>
            </a:lvl7pPr>
            <a:lvl8pPr marL="3468688" indent="-233363" defTabSz="931863" eaLnBrk="0" fontAlgn="base" hangingPunct="0">
              <a:spcBef>
                <a:spcPct val="30000"/>
              </a:spcBef>
              <a:spcAft>
                <a:spcPct val="0"/>
              </a:spcAft>
              <a:defRPr sz="1200">
                <a:solidFill>
                  <a:schemeClr val="tx1"/>
                </a:solidFill>
                <a:latin typeface="Calibri" pitchFamily="34" charset="0"/>
              </a:defRPr>
            </a:lvl8pPr>
            <a:lvl9pPr marL="3925888" indent="-233363" defTabSz="931863"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C9036B04-928B-4DED-B7CF-6D2C43F46597}" type="datetime8">
              <a:rPr lang="en-US" altLang="en-US">
                <a:solidFill>
                  <a:prstClr val="black"/>
                </a:solidFill>
              </a:rPr>
              <a:pPr algn="r" eaLnBrk="1" hangingPunct="1">
                <a:spcBef>
                  <a:spcPct val="0"/>
                </a:spcBef>
              </a:pPr>
              <a:t>11/10/2016 9:31 AM</a:t>
            </a:fld>
            <a:endParaRPr lang="en-US" altLang="en-US" dirty="0">
              <a:solidFill>
                <a:prstClr val="black"/>
              </a:solidFill>
            </a:endParaRPr>
          </a:p>
        </p:txBody>
      </p:sp>
      <p:sp>
        <p:nvSpPr>
          <p:cNvPr id="16390" name="Footer Placeholder 5"/>
          <p:cNvSpPr txBox="1">
            <a:spLocks noGrp="1"/>
          </p:cNvSpPr>
          <p:nvPr/>
        </p:nvSpPr>
        <p:spPr bwMode="auto">
          <a:xfrm>
            <a:off x="0" y="8684926"/>
            <a:ext cx="2971800" cy="45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77" tIns="46589" rIns="93177" bIns="46589" anchor="b"/>
          <a:lstStyle>
            <a:lvl1pPr defTabSz="931863" eaLnBrk="0" hangingPunct="0">
              <a:spcBef>
                <a:spcPct val="30000"/>
              </a:spcBef>
              <a:defRPr sz="1200">
                <a:solidFill>
                  <a:schemeClr val="tx1"/>
                </a:solidFill>
                <a:latin typeface="Calibri" pitchFamily="34" charset="0"/>
              </a:defRPr>
            </a:lvl1pPr>
            <a:lvl2pPr marL="757238" indent="-292100" defTabSz="931863" eaLnBrk="0" hangingPunct="0">
              <a:spcBef>
                <a:spcPct val="30000"/>
              </a:spcBef>
              <a:defRPr sz="1200">
                <a:solidFill>
                  <a:schemeClr val="tx1"/>
                </a:solidFill>
                <a:latin typeface="Calibri" pitchFamily="34" charset="0"/>
              </a:defRPr>
            </a:lvl2pPr>
            <a:lvl3pPr marL="1165225" indent="-233363" defTabSz="931863" eaLnBrk="0" hangingPunct="0">
              <a:spcBef>
                <a:spcPct val="30000"/>
              </a:spcBef>
              <a:defRPr sz="1200">
                <a:solidFill>
                  <a:schemeClr val="tx1"/>
                </a:solidFill>
                <a:latin typeface="Calibri" pitchFamily="34" charset="0"/>
              </a:defRPr>
            </a:lvl3pPr>
            <a:lvl4pPr marL="1630363" indent="-233363" defTabSz="931863" eaLnBrk="0" hangingPunct="0">
              <a:spcBef>
                <a:spcPct val="30000"/>
              </a:spcBef>
              <a:defRPr sz="1200">
                <a:solidFill>
                  <a:schemeClr val="tx1"/>
                </a:solidFill>
                <a:latin typeface="Calibri" pitchFamily="34" charset="0"/>
              </a:defRPr>
            </a:lvl4pPr>
            <a:lvl5pPr marL="2097088" indent="-233363" defTabSz="931863" eaLnBrk="0" hangingPunct="0">
              <a:spcBef>
                <a:spcPct val="30000"/>
              </a:spcBef>
              <a:defRPr sz="1200">
                <a:solidFill>
                  <a:schemeClr val="tx1"/>
                </a:solidFill>
                <a:latin typeface="Calibri" pitchFamily="34" charset="0"/>
              </a:defRPr>
            </a:lvl5pPr>
            <a:lvl6pPr marL="2554288" indent="-233363" defTabSz="931863" eaLnBrk="0" fontAlgn="base" hangingPunct="0">
              <a:spcBef>
                <a:spcPct val="30000"/>
              </a:spcBef>
              <a:spcAft>
                <a:spcPct val="0"/>
              </a:spcAft>
              <a:defRPr sz="1200">
                <a:solidFill>
                  <a:schemeClr val="tx1"/>
                </a:solidFill>
                <a:latin typeface="Calibri" pitchFamily="34" charset="0"/>
              </a:defRPr>
            </a:lvl6pPr>
            <a:lvl7pPr marL="3011488" indent="-233363" defTabSz="931863" eaLnBrk="0" fontAlgn="base" hangingPunct="0">
              <a:spcBef>
                <a:spcPct val="30000"/>
              </a:spcBef>
              <a:spcAft>
                <a:spcPct val="0"/>
              </a:spcAft>
              <a:defRPr sz="1200">
                <a:solidFill>
                  <a:schemeClr val="tx1"/>
                </a:solidFill>
                <a:latin typeface="Calibri" pitchFamily="34" charset="0"/>
              </a:defRPr>
            </a:lvl7pPr>
            <a:lvl8pPr marL="3468688" indent="-233363" defTabSz="931863" eaLnBrk="0" fontAlgn="base" hangingPunct="0">
              <a:spcBef>
                <a:spcPct val="30000"/>
              </a:spcBef>
              <a:spcAft>
                <a:spcPct val="0"/>
              </a:spcAft>
              <a:defRPr sz="1200">
                <a:solidFill>
                  <a:schemeClr val="tx1"/>
                </a:solidFill>
                <a:latin typeface="Calibri" pitchFamily="34" charset="0"/>
              </a:defRPr>
            </a:lvl8pPr>
            <a:lvl9pPr marL="3925888" indent="-233363" defTabSz="93186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en-US" altLang="en-US" dirty="0">
                <a:solidFill>
                  <a:srgbClr val="000000"/>
                </a:solidFill>
              </a:rPr>
              <a:t>© 2007 Microsoft Corporation. All rights reserved. Microsoft, Windows, Windows Vista and other product names are or may be registered trademarks and/or trademarks in the U.S. and/or other countries.</a:t>
            </a:r>
          </a:p>
          <a:p>
            <a:pPr eaLnBrk="1" hangingPunct="1">
              <a:spcBef>
                <a:spcPct val="0"/>
              </a:spcBef>
            </a:pPr>
            <a:r>
              <a:rPr lang="en-US" altLang="en-US"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ltLang="en-US" dirty="0">
                <a:solidFill>
                  <a:srgbClr val="000000"/>
                </a:solidFill>
              </a:rPr>
            </a:br>
            <a:r>
              <a:rPr lang="en-US" altLang="en-US" dirty="0">
                <a:solidFill>
                  <a:srgbClr val="000000"/>
                </a:solidFill>
              </a:rPr>
              <a:t>MICROSOFT MAKES NO WARRANTIES, EXPRESS, IMPLIED OR STATUTORY, AS TO THE INFORMATION IN THIS PRESENTATION.</a:t>
            </a:r>
          </a:p>
          <a:p>
            <a:pPr eaLnBrk="1" hangingPunct="1">
              <a:spcBef>
                <a:spcPct val="0"/>
              </a:spcBef>
            </a:pPr>
            <a:endParaRPr lang="en-US" altLang="en-US" dirty="0">
              <a:solidFill>
                <a:prstClr val="black"/>
              </a:solidFill>
            </a:endParaRPr>
          </a:p>
        </p:txBody>
      </p:sp>
      <p:sp>
        <p:nvSpPr>
          <p:cNvPr id="16391" name="Slide Number Placeholder 6"/>
          <p:cNvSpPr txBox="1">
            <a:spLocks noGrp="1"/>
          </p:cNvSpPr>
          <p:nvPr/>
        </p:nvSpPr>
        <p:spPr bwMode="auto">
          <a:xfrm>
            <a:off x="3884613" y="8684926"/>
            <a:ext cx="2971800" cy="45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77" tIns="46589" rIns="93177" bIns="46589" anchor="b"/>
          <a:lstStyle>
            <a:lvl1pPr defTabSz="931863" eaLnBrk="0" hangingPunct="0">
              <a:spcBef>
                <a:spcPct val="30000"/>
              </a:spcBef>
              <a:defRPr sz="1200">
                <a:solidFill>
                  <a:schemeClr val="tx1"/>
                </a:solidFill>
                <a:latin typeface="Calibri" pitchFamily="34" charset="0"/>
              </a:defRPr>
            </a:lvl1pPr>
            <a:lvl2pPr marL="757238" indent="-292100" defTabSz="931863" eaLnBrk="0" hangingPunct="0">
              <a:spcBef>
                <a:spcPct val="30000"/>
              </a:spcBef>
              <a:defRPr sz="1200">
                <a:solidFill>
                  <a:schemeClr val="tx1"/>
                </a:solidFill>
                <a:latin typeface="Calibri" pitchFamily="34" charset="0"/>
              </a:defRPr>
            </a:lvl2pPr>
            <a:lvl3pPr marL="1165225" indent="-233363" defTabSz="931863" eaLnBrk="0" hangingPunct="0">
              <a:spcBef>
                <a:spcPct val="30000"/>
              </a:spcBef>
              <a:defRPr sz="1200">
                <a:solidFill>
                  <a:schemeClr val="tx1"/>
                </a:solidFill>
                <a:latin typeface="Calibri" pitchFamily="34" charset="0"/>
              </a:defRPr>
            </a:lvl3pPr>
            <a:lvl4pPr marL="1630363" indent="-233363" defTabSz="931863" eaLnBrk="0" hangingPunct="0">
              <a:spcBef>
                <a:spcPct val="30000"/>
              </a:spcBef>
              <a:defRPr sz="1200">
                <a:solidFill>
                  <a:schemeClr val="tx1"/>
                </a:solidFill>
                <a:latin typeface="Calibri" pitchFamily="34" charset="0"/>
              </a:defRPr>
            </a:lvl4pPr>
            <a:lvl5pPr marL="2097088" indent="-233363" defTabSz="931863" eaLnBrk="0" hangingPunct="0">
              <a:spcBef>
                <a:spcPct val="30000"/>
              </a:spcBef>
              <a:defRPr sz="1200">
                <a:solidFill>
                  <a:schemeClr val="tx1"/>
                </a:solidFill>
                <a:latin typeface="Calibri" pitchFamily="34" charset="0"/>
              </a:defRPr>
            </a:lvl5pPr>
            <a:lvl6pPr marL="2554288" indent="-233363" defTabSz="931863" eaLnBrk="0" fontAlgn="base" hangingPunct="0">
              <a:spcBef>
                <a:spcPct val="30000"/>
              </a:spcBef>
              <a:spcAft>
                <a:spcPct val="0"/>
              </a:spcAft>
              <a:defRPr sz="1200">
                <a:solidFill>
                  <a:schemeClr val="tx1"/>
                </a:solidFill>
                <a:latin typeface="Calibri" pitchFamily="34" charset="0"/>
              </a:defRPr>
            </a:lvl6pPr>
            <a:lvl7pPr marL="3011488" indent="-233363" defTabSz="931863" eaLnBrk="0" fontAlgn="base" hangingPunct="0">
              <a:spcBef>
                <a:spcPct val="30000"/>
              </a:spcBef>
              <a:spcAft>
                <a:spcPct val="0"/>
              </a:spcAft>
              <a:defRPr sz="1200">
                <a:solidFill>
                  <a:schemeClr val="tx1"/>
                </a:solidFill>
                <a:latin typeface="Calibri" pitchFamily="34" charset="0"/>
              </a:defRPr>
            </a:lvl7pPr>
            <a:lvl8pPr marL="3468688" indent="-233363" defTabSz="931863" eaLnBrk="0" fontAlgn="base" hangingPunct="0">
              <a:spcBef>
                <a:spcPct val="30000"/>
              </a:spcBef>
              <a:spcAft>
                <a:spcPct val="0"/>
              </a:spcAft>
              <a:defRPr sz="1200">
                <a:solidFill>
                  <a:schemeClr val="tx1"/>
                </a:solidFill>
                <a:latin typeface="Calibri" pitchFamily="34" charset="0"/>
              </a:defRPr>
            </a:lvl8pPr>
            <a:lvl9pPr marL="3925888" indent="-233363" defTabSz="931863"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1840A853-08EA-44DE-A6D9-6BB9E820812D}" type="slidenum">
              <a:rPr lang="en-US" altLang="en-US">
                <a:solidFill>
                  <a:prstClr val="black"/>
                </a:solidFill>
              </a:rPr>
              <a:pPr algn="r" eaLnBrk="1" hangingPunct="1">
                <a:spcBef>
                  <a:spcPct val="0"/>
                </a:spcBef>
              </a:pPr>
              <a:t>16</a:t>
            </a:fld>
            <a:endParaRPr lang="en-US" altLang="en-US" dirty="0">
              <a:solidFill>
                <a:prstClr val="black"/>
              </a:solidFill>
            </a:endParaRPr>
          </a:p>
        </p:txBody>
      </p:sp>
    </p:spTree>
    <p:extLst>
      <p:ext uri="{BB962C8B-B14F-4D97-AF65-F5344CB8AC3E}">
        <p14:creationId xmlns:p14="http://schemas.microsoft.com/office/powerpoint/2010/main" xmlns="" val="37712154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this time show what the</a:t>
            </a:r>
            <a:r>
              <a:rPr lang="en-US" baseline="0" dirty="0" smtClean="0"/>
              <a:t> standard test kit looks like and demonstrate how  to collect a sample.</a:t>
            </a:r>
            <a:endParaRPr lang="en-US" dirty="0"/>
          </a:p>
        </p:txBody>
      </p:sp>
      <p:sp>
        <p:nvSpPr>
          <p:cNvPr id="4" name="Slide Number Placeholder 3"/>
          <p:cNvSpPr>
            <a:spLocks noGrp="1"/>
          </p:cNvSpPr>
          <p:nvPr>
            <p:ph type="sldNum" sz="quarter" idx="10"/>
          </p:nvPr>
        </p:nvSpPr>
        <p:spPr/>
        <p:txBody>
          <a:bodyPr/>
          <a:lstStyle/>
          <a:p>
            <a:fld id="{7DFE4C0C-049C-43FD-8340-D238F1CFC146}" type="slidenum">
              <a:rPr lang="en-US" smtClean="0"/>
              <a:pPr/>
              <a:t>17</a:t>
            </a:fld>
            <a:endParaRPr lang="en-US" dirty="0"/>
          </a:p>
        </p:txBody>
      </p:sp>
    </p:spTree>
    <p:extLst>
      <p:ext uri="{BB962C8B-B14F-4D97-AF65-F5344CB8AC3E}">
        <p14:creationId xmlns:p14="http://schemas.microsoft.com/office/powerpoint/2010/main" xmlns="" val="23999504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9459" name="Notes Placeholder 2"/>
          <p:cNvSpPr>
            <a:spLocks noGrp="1"/>
          </p:cNvSpPr>
          <p:nvPr>
            <p:ph type="body" idx="1"/>
          </p:nvPr>
        </p:nvSpPr>
        <p:spPr>
          <a:noFill/>
        </p:spPr>
        <p:txBody>
          <a:bodyPr/>
          <a:lstStyle/>
          <a:p>
            <a:pPr eaLnBrk="1" hangingPunct="1">
              <a:spcBef>
                <a:spcPct val="0"/>
              </a:spcBef>
            </a:pPr>
            <a:endParaRPr lang="en-US" altLang="en-US" dirty="0" smtClean="0"/>
          </a:p>
        </p:txBody>
      </p:sp>
      <p:sp>
        <p:nvSpPr>
          <p:cNvPr id="19460" name="Header Placeholder 3"/>
          <p:cNvSpPr txBox="1">
            <a:spLocks noGrp="1"/>
          </p:cNvSpPr>
          <p:nvPr/>
        </p:nvSpPr>
        <p:spPr bwMode="auto">
          <a:xfrm>
            <a:off x="0" y="0"/>
            <a:ext cx="2971800"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77" tIns="46589" rIns="93177" bIns="46589"/>
          <a:lstStyle>
            <a:lvl1pPr defTabSz="931863" eaLnBrk="0" hangingPunct="0">
              <a:spcBef>
                <a:spcPct val="30000"/>
              </a:spcBef>
              <a:defRPr sz="1200">
                <a:solidFill>
                  <a:schemeClr val="tx1"/>
                </a:solidFill>
                <a:latin typeface="Calibri" pitchFamily="34" charset="0"/>
              </a:defRPr>
            </a:lvl1pPr>
            <a:lvl2pPr marL="757238" indent="-292100" defTabSz="931863" eaLnBrk="0" hangingPunct="0">
              <a:spcBef>
                <a:spcPct val="30000"/>
              </a:spcBef>
              <a:defRPr sz="1200">
                <a:solidFill>
                  <a:schemeClr val="tx1"/>
                </a:solidFill>
                <a:latin typeface="Calibri" pitchFamily="34" charset="0"/>
              </a:defRPr>
            </a:lvl2pPr>
            <a:lvl3pPr marL="1165225" indent="-233363" defTabSz="931863" eaLnBrk="0" hangingPunct="0">
              <a:spcBef>
                <a:spcPct val="30000"/>
              </a:spcBef>
              <a:defRPr sz="1200">
                <a:solidFill>
                  <a:schemeClr val="tx1"/>
                </a:solidFill>
                <a:latin typeface="Calibri" pitchFamily="34" charset="0"/>
              </a:defRPr>
            </a:lvl3pPr>
            <a:lvl4pPr marL="1630363" indent="-233363" defTabSz="931863" eaLnBrk="0" hangingPunct="0">
              <a:spcBef>
                <a:spcPct val="30000"/>
              </a:spcBef>
              <a:defRPr sz="1200">
                <a:solidFill>
                  <a:schemeClr val="tx1"/>
                </a:solidFill>
                <a:latin typeface="Calibri" pitchFamily="34" charset="0"/>
              </a:defRPr>
            </a:lvl4pPr>
            <a:lvl5pPr marL="2097088" indent="-233363" defTabSz="931863" eaLnBrk="0" hangingPunct="0">
              <a:spcBef>
                <a:spcPct val="30000"/>
              </a:spcBef>
              <a:defRPr sz="1200">
                <a:solidFill>
                  <a:schemeClr val="tx1"/>
                </a:solidFill>
                <a:latin typeface="Calibri" pitchFamily="34" charset="0"/>
              </a:defRPr>
            </a:lvl5pPr>
            <a:lvl6pPr marL="2554288" indent="-233363" defTabSz="931863" eaLnBrk="0" fontAlgn="base" hangingPunct="0">
              <a:spcBef>
                <a:spcPct val="30000"/>
              </a:spcBef>
              <a:spcAft>
                <a:spcPct val="0"/>
              </a:spcAft>
              <a:defRPr sz="1200">
                <a:solidFill>
                  <a:schemeClr val="tx1"/>
                </a:solidFill>
                <a:latin typeface="Calibri" pitchFamily="34" charset="0"/>
              </a:defRPr>
            </a:lvl6pPr>
            <a:lvl7pPr marL="3011488" indent="-233363" defTabSz="931863" eaLnBrk="0" fontAlgn="base" hangingPunct="0">
              <a:spcBef>
                <a:spcPct val="30000"/>
              </a:spcBef>
              <a:spcAft>
                <a:spcPct val="0"/>
              </a:spcAft>
              <a:defRPr sz="1200">
                <a:solidFill>
                  <a:schemeClr val="tx1"/>
                </a:solidFill>
                <a:latin typeface="Calibri" pitchFamily="34" charset="0"/>
              </a:defRPr>
            </a:lvl7pPr>
            <a:lvl8pPr marL="3468688" indent="-233363" defTabSz="931863" eaLnBrk="0" fontAlgn="base" hangingPunct="0">
              <a:spcBef>
                <a:spcPct val="30000"/>
              </a:spcBef>
              <a:spcAft>
                <a:spcPct val="0"/>
              </a:spcAft>
              <a:defRPr sz="1200">
                <a:solidFill>
                  <a:schemeClr val="tx1"/>
                </a:solidFill>
                <a:latin typeface="Calibri" pitchFamily="34" charset="0"/>
              </a:defRPr>
            </a:lvl8pPr>
            <a:lvl9pPr marL="3925888" indent="-233363" defTabSz="93186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endParaRPr lang="en-US" altLang="en-US" dirty="0"/>
          </a:p>
        </p:txBody>
      </p:sp>
      <p:sp>
        <p:nvSpPr>
          <p:cNvPr id="19461" name="Date Placeholder 4"/>
          <p:cNvSpPr txBox="1">
            <a:spLocks noGrp="1"/>
          </p:cNvSpPr>
          <p:nvPr/>
        </p:nvSpPr>
        <p:spPr bwMode="auto">
          <a:xfrm>
            <a:off x="3884613" y="0"/>
            <a:ext cx="2971800"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77" tIns="46589" rIns="93177" bIns="46589"/>
          <a:lstStyle>
            <a:lvl1pPr defTabSz="931863" eaLnBrk="0" hangingPunct="0">
              <a:spcBef>
                <a:spcPct val="30000"/>
              </a:spcBef>
              <a:defRPr sz="1200">
                <a:solidFill>
                  <a:schemeClr val="tx1"/>
                </a:solidFill>
                <a:latin typeface="Calibri" pitchFamily="34" charset="0"/>
              </a:defRPr>
            </a:lvl1pPr>
            <a:lvl2pPr marL="757238" indent="-292100" defTabSz="931863" eaLnBrk="0" hangingPunct="0">
              <a:spcBef>
                <a:spcPct val="30000"/>
              </a:spcBef>
              <a:defRPr sz="1200">
                <a:solidFill>
                  <a:schemeClr val="tx1"/>
                </a:solidFill>
                <a:latin typeface="Calibri" pitchFamily="34" charset="0"/>
              </a:defRPr>
            </a:lvl2pPr>
            <a:lvl3pPr marL="1165225" indent="-233363" defTabSz="931863" eaLnBrk="0" hangingPunct="0">
              <a:spcBef>
                <a:spcPct val="30000"/>
              </a:spcBef>
              <a:defRPr sz="1200">
                <a:solidFill>
                  <a:schemeClr val="tx1"/>
                </a:solidFill>
                <a:latin typeface="Calibri" pitchFamily="34" charset="0"/>
              </a:defRPr>
            </a:lvl3pPr>
            <a:lvl4pPr marL="1630363" indent="-233363" defTabSz="931863" eaLnBrk="0" hangingPunct="0">
              <a:spcBef>
                <a:spcPct val="30000"/>
              </a:spcBef>
              <a:defRPr sz="1200">
                <a:solidFill>
                  <a:schemeClr val="tx1"/>
                </a:solidFill>
                <a:latin typeface="Calibri" pitchFamily="34" charset="0"/>
              </a:defRPr>
            </a:lvl4pPr>
            <a:lvl5pPr marL="2097088" indent="-233363" defTabSz="931863" eaLnBrk="0" hangingPunct="0">
              <a:spcBef>
                <a:spcPct val="30000"/>
              </a:spcBef>
              <a:defRPr sz="1200">
                <a:solidFill>
                  <a:schemeClr val="tx1"/>
                </a:solidFill>
                <a:latin typeface="Calibri" pitchFamily="34" charset="0"/>
              </a:defRPr>
            </a:lvl5pPr>
            <a:lvl6pPr marL="2554288" indent="-233363" defTabSz="931863" eaLnBrk="0" fontAlgn="base" hangingPunct="0">
              <a:spcBef>
                <a:spcPct val="30000"/>
              </a:spcBef>
              <a:spcAft>
                <a:spcPct val="0"/>
              </a:spcAft>
              <a:defRPr sz="1200">
                <a:solidFill>
                  <a:schemeClr val="tx1"/>
                </a:solidFill>
                <a:latin typeface="Calibri" pitchFamily="34" charset="0"/>
              </a:defRPr>
            </a:lvl6pPr>
            <a:lvl7pPr marL="3011488" indent="-233363" defTabSz="931863" eaLnBrk="0" fontAlgn="base" hangingPunct="0">
              <a:spcBef>
                <a:spcPct val="30000"/>
              </a:spcBef>
              <a:spcAft>
                <a:spcPct val="0"/>
              </a:spcAft>
              <a:defRPr sz="1200">
                <a:solidFill>
                  <a:schemeClr val="tx1"/>
                </a:solidFill>
                <a:latin typeface="Calibri" pitchFamily="34" charset="0"/>
              </a:defRPr>
            </a:lvl7pPr>
            <a:lvl8pPr marL="3468688" indent="-233363" defTabSz="931863" eaLnBrk="0" fontAlgn="base" hangingPunct="0">
              <a:spcBef>
                <a:spcPct val="30000"/>
              </a:spcBef>
              <a:spcAft>
                <a:spcPct val="0"/>
              </a:spcAft>
              <a:defRPr sz="1200">
                <a:solidFill>
                  <a:schemeClr val="tx1"/>
                </a:solidFill>
                <a:latin typeface="Calibri" pitchFamily="34" charset="0"/>
              </a:defRPr>
            </a:lvl8pPr>
            <a:lvl9pPr marL="3925888" indent="-233363" defTabSz="931863"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9283B9CF-3C6F-408E-A166-1B2F07456A18}" type="datetime8">
              <a:rPr lang="en-US" altLang="en-US"/>
              <a:pPr algn="r" eaLnBrk="1" hangingPunct="1">
                <a:spcBef>
                  <a:spcPct val="0"/>
                </a:spcBef>
              </a:pPr>
              <a:t>11/10/2016 9:31 AM</a:t>
            </a:fld>
            <a:endParaRPr lang="en-US" altLang="en-US" dirty="0"/>
          </a:p>
        </p:txBody>
      </p:sp>
      <p:sp>
        <p:nvSpPr>
          <p:cNvPr id="19462" name="Footer Placeholder 5"/>
          <p:cNvSpPr txBox="1">
            <a:spLocks noGrp="1"/>
          </p:cNvSpPr>
          <p:nvPr/>
        </p:nvSpPr>
        <p:spPr bwMode="auto">
          <a:xfrm>
            <a:off x="0" y="8829675"/>
            <a:ext cx="2971800"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77" tIns="46589" rIns="93177" bIns="46589" anchor="b"/>
          <a:lstStyle>
            <a:lvl1pPr defTabSz="931863" eaLnBrk="0" hangingPunct="0">
              <a:spcBef>
                <a:spcPct val="30000"/>
              </a:spcBef>
              <a:defRPr sz="1200">
                <a:solidFill>
                  <a:schemeClr val="tx1"/>
                </a:solidFill>
                <a:latin typeface="Calibri" pitchFamily="34" charset="0"/>
              </a:defRPr>
            </a:lvl1pPr>
            <a:lvl2pPr marL="757238" indent="-292100" defTabSz="931863" eaLnBrk="0" hangingPunct="0">
              <a:spcBef>
                <a:spcPct val="30000"/>
              </a:spcBef>
              <a:defRPr sz="1200">
                <a:solidFill>
                  <a:schemeClr val="tx1"/>
                </a:solidFill>
                <a:latin typeface="Calibri" pitchFamily="34" charset="0"/>
              </a:defRPr>
            </a:lvl2pPr>
            <a:lvl3pPr marL="1165225" indent="-233363" defTabSz="931863" eaLnBrk="0" hangingPunct="0">
              <a:spcBef>
                <a:spcPct val="30000"/>
              </a:spcBef>
              <a:defRPr sz="1200">
                <a:solidFill>
                  <a:schemeClr val="tx1"/>
                </a:solidFill>
                <a:latin typeface="Calibri" pitchFamily="34" charset="0"/>
              </a:defRPr>
            </a:lvl3pPr>
            <a:lvl4pPr marL="1630363" indent="-233363" defTabSz="931863" eaLnBrk="0" hangingPunct="0">
              <a:spcBef>
                <a:spcPct val="30000"/>
              </a:spcBef>
              <a:defRPr sz="1200">
                <a:solidFill>
                  <a:schemeClr val="tx1"/>
                </a:solidFill>
                <a:latin typeface="Calibri" pitchFamily="34" charset="0"/>
              </a:defRPr>
            </a:lvl4pPr>
            <a:lvl5pPr marL="2097088" indent="-233363" defTabSz="931863" eaLnBrk="0" hangingPunct="0">
              <a:spcBef>
                <a:spcPct val="30000"/>
              </a:spcBef>
              <a:defRPr sz="1200">
                <a:solidFill>
                  <a:schemeClr val="tx1"/>
                </a:solidFill>
                <a:latin typeface="Calibri" pitchFamily="34" charset="0"/>
              </a:defRPr>
            </a:lvl5pPr>
            <a:lvl6pPr marL="2554288" indent="-233363" defTabSz="931863" eaLnBrk="0" fontAlgn="base" hangingPunct="0">
              <a:spcBef>
                <a:spcPct val="30000"/>
              </a:spcBef>
              <a:spcAft>
                <a:spcPct val="0"/>
              </a:spcAft>
              <a:defRPr sz="1200">
                <a:solidFill>
                  <a:schemeClr val="tx1"/>
                </a:solidFill>
                <a:latin typeface="Calibri" pitchFamily="34" charset="0"/>
              </a:defRPr>
            </a:lvl6pPr>
            <a:lvl7pPr marL="3011488" indent="-233363" defTabSz="931863" eaLnBrk="0" fontAlgn="base" hangingPunct="0">
              <a:spcBef>
                <a:spcPct val="30000"/>
              </a:spcBef>
              <a:spcAft>
                <a:spcPct val="0"/>
              </a:spcAft>
              <a:defRPr sz="1200">
                <a:solidFill>
                  <a:schemeClr val="tx1"/>
                </a:solidFill>
                <a:latin typeface="Calibri" pitchFamily="34" charset="0"/>
              </a:defRPr>
            </a:lvl7pPr>
            <a:lvl8pPr marL="3468688" indent="-233363" defTabSz="931863" eaLnBrk="0" fontAlgn="base" hangingPunct="0">
              <a:spcBef>
                <a:spcPct val="30000"/>
              </a:spcBef>
              <a:spcAft>
                <a:spcPct val="0"/>
              </a:spcAft>
              <a:defRPr sz="1200">
                <a:solidFill>
                  <a:schemeClr val="tx1"/>
                </a:solidFill>
                <a:latin typeface="Calibri" pitchFamily="34" charset="0"/>
              </a:defRPr>
            </a:lvl8pPr>
            <a:lvl9pPr marL="3925888" indent="-233363" defTabSz="93186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en-US" altLang="en-US" dirty="0">
                <a:solidFill>
                  <a:srgbClr val="000000"/>
                </a:solidFill>
              </a:rPr>
              <a:t>© 2007 Microsoft Corporation. All rights reserved. Microsoft, Windows, Windows Vista and other product names are or may be registered trademarks and/or trademarks in the U.S. and/or other countries.</a:t>
            </a:r>
          </a:p>
          <a:p>
            <a:pPr eaLnBrk="1" hangingPunct="1">
              <a:spcBef>
                <a:spcPct val="0"/>
              </a:spcBef>
            </a:pPr>
            <a:r>
              <a:rPr lang="en-US" altLang="en-US"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ltLang="en-US" dirty="0">
                <a:solidFill>
                  <a:srgbClr val="000000"/>
                </a:solidFill>
              </a:rPr>
            </a:br>
            <a:r>
              <a:rPr lang="en-US" altLang="en-US" dirty="0">
                <a:solidFill>
                  <a:srgbClr val="000000"/>
                </a:solidFill>
              </a:rPr>
              <a:t>MICROSOFT MAKES NO WARRANTIES, EXPRESS, IMPLIED OR STATUTORY, AS TO THE INFORMATION IN THIS PRESENTATION.</a:t>
            </a:r>
          </a:p>
          <a:p>
            <a:pPr eaLnBrk="1" hangingPunct="1">
              <a:spcBef>
                <a:spcPct val="0"/>
              </a:spcBef>
            </a:pPr>
            <a:endParaRPr lang="en-US" altLang="en-US" dirty="0"/>
          </a:p>
        </p:txBody>
      </p:sp>
      <p:sp>
        <p:nvSpPr>
          <p:cNvPr id="19463" name="Slide Number Placeholder 6"/>
          <p:cNvSpPr txBox="1">
            <a:spLocks noGrp="1"/>
          </p:cNvSpPr>
          <p:nvPr/>
        </p:nvSpPr>
        <p:spPr bwMode="auto">
          <a:xfrm>
            <a:off x="3884613" y="8829675"/>
            <a:ext cx="2971800"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77" tIns="46589" rIns="93177" bIns="46589" anchor="b"/>
          <a:lstStyle>
            <a:lvl1pPr defTabSz="931863" eaLnBrk="0" hangingPunct="0">
              <a:spcBef>
                <a:spcPct val="30000"/>
              </a:spcBef>
              <a:defRPr sz="1200">
                <a:solidFill>
                  <a:schemeClr val="tx1"/>
                </a:solidFill>
                <a:latin typeface="Calibri" pitchFamily="34" charset="0"/>
              </a:defRPr>
            </a:lvl1pPr>
            <a:lvl2pPr marL="757238" indent="-292100" defTabSz="931863" eaLnBrk="0" hangingPunct="0">
              <a:spcBef>
                <a:spcPct val="30000"/>
              </a:spcBef>
              <a:defRPr sz="1200">
                <a:solidFill>
                  <a:schemeClr val="tx1"/>
                </a:solidFill>
                <a:latin typeface="Calibri" pitchFamily="34" charset="0"/>
              </a:defRPr>
            </a:lvl2pPr>
            <a:lvl3pPr marL="1165225" indent="-233363" defTabSz="931863" eaLnBrk="0" hangingPunct="0">
              <a:spcBef>
                <a:spcPct val="30000"/>
              </a:spcBef>
              <a:defRPr sz="1200">
                <a:solidFill>
                  <a:schemeClr val="tx1"/>
                </a:solidFill>
                <a:latin typeface="Calibri" pitchFamily="34" charset="0"/>
              </a:defRPr>
            </a:lvl3pPr>
            <a:lvl4pPr marL="1630363" indent="-233363" defTabSz="931863" eaLnBrk="0" hangingPunct="0">
              <a:spcBef>
                <a:spcPct val="30000"/>
              </a:spcBef>
              <a:defRPr sz="1200">
                <a:solidFill>
                  <a:schemeClr val="tx1"/>
                </a:solidFill>
                <a:latin typeface="Calibri" pitchFamily="34" charset="0"/>
              </a:defRPr>
            </a:lvl4pPr>
            <a:lvl5pPr marL="2097088" indent="-233363" defTabSz="931863" eaLnBrk="0" hangingPunct="0">
              <a:spcBef>
                <a:spcPct val="30000"/>
              </a:spcBef>
              <a:defRPr sz="1200">
                <a:solidFill>
                  <a:schemeClr val="tx1"/>
                </a:solidFill>
                <a:latin typeface="Calibri" pitchFamily="34" charset="0"/>
              </a:defRPr>
            </a:lvl5pPr>
            <a:lvl6pPr marL="2554288" indent="-233363" defTabSz="931863" eaLnBrk="0" fontAlgn="base" hangingPunct="0">
              <a:spcBef>
                <a:spcPct val="30000"/>
              </a:spcBef>
              <a:spcAft>
                <a:spcPct val="0"/>
              </a:spcAft>
              <a:defRPr sz="1200">
                <a:solidFill>
                  <a:schemeClr val="tx1"/>
                </a:solidFill>
                <a:latin typeface="Calibri" pitchFamily="34" charset="0"/>
              </a:defRPr>
            </a:lvl6pPr>
            <a:lvl7pPr marL="3011488" indent="-233363" defTabSz="931863" eaLnBrk="0" fontAlgn="base" hangingPunct="0">
              <a:spcBef>
                <a:spcPct val="30000"/>
              </a:spcBef>
              <a:spcAft>
                <a:spcPct val="0"/>
              </a:spcAft>
              <a:defRPr sz="1200">
                <a:solidFill>
                  <a:schemeClr val="tx1"/>
                </a:solidFill>
                <a:latin typeface="Calibri" pitchFamily="34" charset="0"/>
              </a:defRPr>
            </a:lvl7pPr>
            <a:lvl8pPr marL="3468688" indent="-233363" defTabSz="931863" eaLnBrk="0" fontAlgn="base" hangingPunct="0">
              <a:spcBef>
                <a:spcPct val="30000"/>
              </a:spcBef>
              <a:spcAft>
                <a:spcPct val="0"/>
              </a:spcAft>
              <a:defRPr sz="1200">
                <a:solidFill>
                  <a:schemeClr val="tx1"/>
                </a:solidFill>
                <a:latin typeface="Calibri" pitchFamily="34" charset="0"/>
              </a:defRPr>
            </a:lvl8pPr>
            <a:lvl9pPr marL="3925888" indent="-233363" defTabSz="931863"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216ACAE1-2EB0-415F-B166-5BA5C880B906}" type="slidenum">
              <a:rPr lang="en-US" altLang="en-US"/>
              <a:pPr algn="r" eaLnBrk="1" hangingPunct="1">
                <a:spcBef>
                  <a:spcPct val="0"/>
                </a:spcBef>
              </a:pPr>
              <a:t>19</a:t>
            </a:fld>
            <a:endParaRPr lang="en-US" altLang="en-US" dirty="0"/>
          </a:p>
        </p:txBody>
      </p:sp>
    </p:spTree>
    <p:extLst>
      <p:ext uri="{BB962C8B-B14F-4D97-AF65-F5344CB8AC3E}">
        <p14:creationId xmlns:p14="http://schemas.microsoft.com/office/powerpoint/2010/main" xmlns="" val="885384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B665F65-E7C7-4910-8A85-3A9C597F5D6D}" type="datetimeFigureOut">
              <a:rPr lang="en-US" smtClean="0"/>
              <a:pPr/>
              <a:t>11/10/2016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68A01A2-D476-4D8F-9F54-E1CF00539D4A}"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157694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B665F65-E7C7-4910-8A85-3A9C597F5D6D}" type="datetimeFigureOut">
              <a:rPr lang="en-US" smtClean="0"/>
              <a:pPr/>
              <a:t>11/10/2016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68A01A2-D476-4D8F-9F54-E1CF00539D4A}" type="slidenum">
              <a:rPr lang="en-US" smtClean="0"/>
              <a:pPr/>
              <a:t>‹#›</a:t>
            </a:fld>
            <a:endParaRPr lang="en-US" dirty="0"/>
          </a:p>
        </p:txBody>
      </p:sp>
    </p:spTree>
    <p:extLst>
      <p:ext uri="{BB962C8B-B14F-4D97-AF65-F5344CB8AC3E}">
        <p14:creationId xmlns:p14="http://schemas.microsoft.com/office/powerpoint/2010/main" xmlns="" val="4102278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B665F65-E7C7-4910-8A85-3A9C597F5D6D}" type="datetimeFigureOut">
              <a:rPr lang="en-US" smtClean="0"/>
              <a:pPr/>
              <a:t>11/10/2016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68A01A2-D476-4D8F-9F54-E1CF00539D4A}" type="slidenum">
              <a:rPr lang="en-US" smtClean="0"/>
              <a:pPr/>
              <a:t>‹#›</a:t>
            </a:fld>
            <a:endParaRPr lang="en-US" dirty="0"/>
          </a:p>
        </p:txBody>
      </p:sp>
    </p:spTree>
    <p:extLst>
      <p:ext uri="{BB962C8B-B14F-4D97-AF65-F5344CB8AC3E}">
        <p14:creationId xmlns:p14="http://schemas.microsoft.com/office/powerpoint/2010/main" xmlns="" val="15620239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B665F65-E7C7-4910-8A85-3A9C597F5D6D}" type="datetimeFigureOut">
              <a:rPr lang="en-US" smtClean="0"/>
              <a:pPr/>
              <a:t>11/10/2016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68A01A2-D476-4D8F-9F54-E1CF00539D4A}" type="slidenum">
              <a:rPr lang="en-US" smtClean="0"/>
              <a:pPr/>
              <a:t>‹#›</a:t>
            </a:fld>
            <a:endParaRPr lang="en-US" dirty="0"/>
          </a:p>
        </p:txBody>
      </p:sp>
    </p:spTree>
    <p:extLst>
      <p:ext uri="{BB962C8B-B14F-4D97-AF65-F5344CB8AC3E}">
        <p14:creationId xmlns:p14="http://schemas.microsoft.com/office/powerpoint/2010/main" xmlns="" val="173719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665F65-E7C7-4910-8A85-3A9C597F5D6D}" type="datetimeFigureOut">
              <a:rPr lang="en-US" smtClean="0"/>
              <a:pPr/>
              <a:t>11/10/2016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68A01A2-D476-4D8F-9F54-E1CF00539D4A}"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13093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B665F65-E7C7-4910-8A85-3A9C597F5D6D}" type="datetimeFigureOut">
              <a:rPr lang="en-US" smtClean="0"/>
              <a:pPr/>
              <a:t>11/10/2016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68A01A2-D476-4D8F-9F54-E1CF00539D4A}" type="slidenum">
              <a:rPr lang="en-US" smtClean="0"/>
              <a:pPr/>
              <a:t>‹#›</a:t>
            </a:fld>
            <a:endParaRPr lang="en-US" dirty="0"/>
          </a:p>
        </p:txBody>
      </p:sp>
    </p:spTree>
    <p:extLst>
      <p:ext uri="{BB962C8B-B14F-4D97-AF65-F5344CB8AC3E}">
        <p14:creationId xmlns:p14="http://schemas.microsoft.com/office/powerpoint/2010/main" xmlns="" val="4016257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B665F65-E7C7-4910-8A85-3A9C597F5D6D}" type="datetimeFigureOut">
              <a:rPr lang="en-US" smtClean="0"/>
              <a:pPr/>
              <a:t>11/10/2016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68A01A2-D476-4D8F-9F54-E1CF00539D4A}" type="slidenum">
              <a:rPr lang="en-US" smtClean="0"/>
              <a:pPr/>
              <a:t>‹#›</a:t>
            </a:fld>
            <a:endParaRPr lang="en-US" dirty="0"/>
          </a:p>
        </p:txBody>
      </p:sp>
    </p:spTree>
    <p:extLst>
      <p:ext uri="{BB962C8B-B14F-4D97-AF65-F5344CB8AC3E}">
        <p14:creationId xmlns:p14="http://schemas.microsoft.com/office/powerpoint/2010/main" xmlns="" val="1554499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B665F65-E7C7-4910-8A85-3A9C597F5D6D}" type="datetimeFigureOut">
              <a:rPr lang="en-US" smtClean="0"/>
              <a:pPr/>
              <a:t>11/10/2016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68A01A2-D476-4D8F-9F54-E1CF00539D4A}" type="slidenum">
              <a:rPr lang="en-US" smtClean="0"/>
              <a:pPr/>
              <a:t>‹#›</a:t>
            </a:fld>
            <a:endParaRPr lang="en-US" dirty="0"/>
          </a:p>
        </p:txBody>
      </p:sp>
    </p:spTree>
    <p:extLst>
      <p:ext uri="{BB962C8B-B14F-4D97-AF65-F5344CB8AC3E}">
        <p14:creationId xmlns:p14="http://schemas.microsoft.com/office/powerpoint/2010/main" xmlns="" val="31058248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B665F65-E7C7-4910-8A85-3A9C597F5D6D}" type="datetimeFigureOut">
              <a:rPr lang="en-US" smtClean="0"/>
              <a:pPr/>
              <a:t>11/10/2016</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368A01A2-D476-4D8F-9F54-E1CF00539D4A}" type="slidenum">
              <a:rPr lang="en-US" smtClean="0"/>
              <a:pPr/>
              <a:t>‹#›</a:t>
            </a:fld>
            <a:endParaRPr lang="en-US" dirty="0"/>
          </a:p>
        </p:txBody>
      </p:sp>
    </p:spTree>
    <p:extLst>
      <p:ext uri="{BB962C8B-B14F-4D97-AF65-F5344CB8AC3E}">
        <p14:creationId xmlns:p14="http://schemas.microsoft.com/office/powerpoint/2010/main" xmlns="" val="3435562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B665F65-E7C7-4910-8A85-3A9C597F5D6D}" type="datetimeFigureOut">
              <a:rPr lang="en-US" smtClean="0"/>
              <a:pPr/>
              <a:t>11/10/2016</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68A01A2-D476-4D8F-9F54-E1CF00539D4A}" type="slidenum">
              <a:rPr lang="en-US" smtClean="0"/>
              <a:pPr/>
              <a:t>‹#›</a:t>
            </a:fld>
            <a:endParaRPr lang="en-US" dirty="0"/>
          </a:p>
        </p:txBody>
      </p:sp>
    </p:spTree>
    <p:extLst>
      <p:ext uri="{BB962C8B-B14F-4D97-AF65-F5344CB8AC3E}">
        <p14:creationId xmlns:p14="http://schemas.microsoft.com/office/powerpoint/2010/main" xmlns="" val="1826467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665F65-E7C7-4910-8A85-3A9C597F5D6D}" type="datetimeFigureOut">
              <a:rPr lang="en-US" smtClean="0"/>
              <a:pPr/>
              <a:t>11/10/2016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68A01A2-D476-4D8F-9F54-E1CF00539D4A}" type="slidenum">
              <a:rPr lang="en-US" smtClean="0"/>
              <a:pPr/>
              <a:t>‹#›</a:t>
            </a:fld>
            <a:endParaRPr lang="en-US" dirty="0"/>
          </a:p>
        </p:txBody>
      </p:sp>
    </p:spTree>
    <p:extLst>
      <p:ext uri="{BB962C8B-B14F-4D97-AF65-F5344CB8AC3E}">
        <p14:creationId xmlns:p14="http://schemas.microsoft.com/office/powerpoint/2010/main" xmlns="" val="7816293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B665F65-E7C7-4910-8A85-3A9C597F5D6D}" type="datetimeFigureOut">
              <a:rPr lang="en-US" smtClean="0"/>
              <a:pPr/>
              <a:t>11/10/2016</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368A01A2-D476-4D8F-9F54-E1CF00539D4A}"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590756629"/>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9.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0.emf"/><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www.wellcarehotline.org/upload/poster_images/headsqueeze.jpg" TargetMode="Externa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34.emf"/><Relationship Id="rId4" Type="http://schemas.openxmlformats.org/officeDocument/2006/relationships/image" Target="../media/image33.emf"/></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41.emf"/><Relationship Id="rId5" Type="http://schemas.openxmlformats.org/officeDocument/2006/relationships/image" Target="../media/image40.emf"/><Relationship Id="rId4" Type="http://schemas.openxmlformats.org/officeDocument/2006/relationships/image" Target="../media/image39.emf"/></Relationships>
</file>

<file path=ppt/slides/_rels/slide37.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43.e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4.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pic>
        <p:nvPicPr>
          <p:cNvPr id="33796" name="Picture 4" descr="NHDES--2 Spots colors--1-0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77542" y="5147521"/>
            <a:ext cx="1997991" cy="12801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27017" y="5376121"/>
            <a:ext cx="4057472" cy="822960"/>
          </a:xfrm>
          <a:prstGeom prst="rect">
            <a:avLst/>
          </a:prstGeom>
        </p:spPr>
      </p:pic>
      <p:pic>
        <p:nvPicPr>
          <p:cNvPr id="7" name="Picture 3" descr="R:\OCPH\SHARED\ADMINISTRATIVE OPERATIONS\Communications\DPHS Communications Framework\Image Library\NHDPHS_Logo_DHHS_Seal_colormatch_2012_smaller.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437662" y="5147521"/>
            <a:ext cx="3067401" cy="128016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285437" y="457813"/>
            <a:ext cx="9501051" cy="3447098"/>
          </a:xfrm>
          <a:prstGeom prst="rect">
            <a:avLst/>
          </a:prstGeom>
          <a:noFill/>
        </p:spPr>
        <p:txBody>
          <a:bodyPr wrap="square" rtlCol="0">
            <a:spAutoFit/>
          </a:bodyPr>
          <a:lstStyle/>
          <a:p>
            <a:r>
              <a:rPr lang="en-US" sz="7200" b="1" dirty="0" smtClean="0">
                <a:solidFill>
                  <a:schemeClr val="bg1"/>
                </a:solidFill>
              </a:rPr>
              <a:t>Private Well Users:</a:t>
            </a:r>
          </a:p>
          <a:p>
            <a:r>
              <a:rPr lang="en-US" sz="4800" dirty="0" smtClean="0">
                <a:solidFill>
                  <a:schemeClr val="bg1"/>
                </a:solidFill>
              </a:rPr>
              <a:t>Know Your Water</a:t>
            </a:r>
          </a:p>
          <a:p>
            <a:endParaRPr lang="en-US" dirty="0" smtClean="0">
              <a:solidFill>
                <a:schemeClr val="bg1">
                  <a:lumMod val="95000"/>
                </a:schemeClr>
              </a:solidFill>
            </a:endParaRPr>
          </a:p>
          <a:p>
            <a:r>
              <a:rPr lang="en-US" sz="4000" dirty="0" smtClean="0">
                <a:solidFill>
                  <a:srgbClr val="002060"/>
                </a:solidFill>
              </a:rPr>
              <a:t>Plaistow, NH</a:t>
            </a:r>
          </a:p>
          <a:p>
            <a:r>
              <a:rPr lang="en-US" sz="4000" dirty="0" smtClean="0">
                <a:solidFill>
                  <a:srgbClr val="002060"/>
                </a:solidFill>
              </a:rPr>
              <a:t>Thursday November 03, 2016 </a:t>
            </a:r>
            <a:endParaRPr lang="en-US" sz="4000" dirty="0">
              <a:solidFill>
                <a:srgbClr val="002060"/>
              </a:solidFill>
            </a:endParaRPr>
          </a:p>
        </p:txBody>
      </p:sp>
      <p:sp>
        <p:nvSpPr>
          <p:cNvPr id="2" name="TextBox 1"/>
          <p:cNvSpPr txBox="1"/>
          <p:nvPr/>
        </p:nvSpPr>
        <p:spPr>
          <a:xfrm>
            <a:off x="6264322" y="2924047"/>
            <a:ext cx="5691117" cy="2062103"/>
          </a:xfrm>
          <a:prstGeom prst="rect">
            <a:avLst/>
          </a:prstGeom>
          <a:noFill/>
        </p:spPr>
        <p:txBody>
          <a:bodyPr wrap="square" rtlCol="0">
            <a:spAutoFit/>
          </a:bodyPr>
          <a:lstStyle/>
          <a:p>
            <a:pPr algn="r"/>
            <a:r>
              <a:rPr lang="en-US" sz="3200" dirty="0" smtClean="0">
                <a:solidFill>
                  <a:schemeClr val="bg1"/>
                </a:solidFill>
              </a:rPr>
              <a:t>Laurie Rardin – Dartmouth</a:t>
            </a:r>
          </a:p>
          <a:p>
            <a:pPr algn="r"/>
            <a:r>
              <a:rPr lang="en-US" sz="3200" dirty="0" smtClean="0">
                <a:solidFill>
                  <a:schemeClr val="bg1"/>
                </a:solidFill>
              </a:rPr>
              <a:t>Lou Barinelli – DHHS Public Health Lab</a:t>
            </a:r>
          </a:p>
          <a:p>
            <a:pPr algn="r"/>
            <a:r>
              <a:rPr lang="en-US" sz="3200" dirty="0" smtClean="0">
                <a:solidFill>
                  <a:schemeClr val="bg1"/>
                </a:solidFill>
              </a:rPr>
              <a:t>Paul </a:t>
            </a:r>
            <a:r>
              <a:rPr lang="en-US" sz="3200" dirty="0" err="1" smtClean="0">
                <a:solidFill>
                  <a:schemeClr val="bg1"/>
                </a:solidFill>
              </a:rPr>
              <a:t>Susca</a:t>
            </a:r>
            <a:r>
              <a:rPr lang="en-US" sz="3200" dirty="0" smtClean="0">
                <a:solidFill>
                  <a:schemeClr val="bg1"/>
                </a:solidFill>
              </a:rPr>
              <a:t>- NHDES</a:t>
            </a:r>
            <a:endParaRPr lang="en-US" sz="3200" dirty="0">
              <a:solidFill>
                <a:schemeClr val="bg1"/>
              </a:solidFill>
            </a:endParaRPr>
          </a:p>
        </p:txBody>
      </p:sp>
    </p:spTree>
    <p:extLst>
      <p:ext uri="{BB962C8B-B14F-4D97-AF65-F5344CB8AC3E}">
        <p14:creationId xmlns:p14="http://schemas.microsoft.com/office/powerpoint/2010/main" xmlns="" val="6592304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7267" y="821267"/>
            <a:ext cx="8229600" cy="888999"/>
          </a:xfrm>
        </p:spPr>
        <p:txBody>
          <a:bodyPr>
            <a:normAutofit/>
          </a:bodyPr>
          <a:lstStyle/>
          <a:p>
            <a:r>
              <a:rPr lang="en-US" dirty="0" smtClean="0"/>
              <a:t>Human-Caused Contaminants</a:t>
            </a:r>
            <a:endParaRPr lang="en-US" dirty="0"/>
          </a:p>
        </p:txBody>
      </p:sp>
      <p:sp>
        <p:nvSpPr>
          <p:cNvPr id="3" name="Content Placeholder 2"/>
          <p:cNvSpPr>
            <a:spLocks noGrp="1"/>
          </p:cNvSpPr>
          <p:nvPr>
            <p:ph idx="1"/>
          </p:nvPr>
        </p:nvSpPr>
        <p:spPr>
          <a:xfrm>
            <a:off x="1981199" y="2070099"/>
            <a:ext cx="9243391" cy="4013201"/>
          </a:xfrm>
        </p:spPr>
        <p:txBody>
          <a:bodyPr>
            <a:normAutofit lnSpcReduction="10000"/>
          </a:bodyPr>
          <a:lstStyle/>
          <a:p>
            <a:pPr marL="201168" lvl="1" indent="0">
              <a:buNone/>
            </a:pPr>
            <a:r>
              <a:rPr lang="en-US" sz="3600" dirty="0">
                <a:solidFill>
                  <a:srgbClr val="C00000"/>
                </a:solidFill>
              </a:rPr>
              <a:t>P</a:t>
            </a:r>
            <a:r>
              <a:rPr lang="en-US" sz="3600" dirty="0" smtClean="0">
                <a:solidFill>
                  <a:srgbClr val="C00000"/>
                </a:solidFill>
              </a:rPr>
              <a:t>etroleum components – </a:t>
            </a:r>
            <a:r>
              <a:rPr lang="en-US" sz="3600" dirty="0" err="1" smtClean="0">
                <a:solidFill>
                  <a:srgbClr val="C00000"/>
                </a:solidFill>
              </a:rPr>
              <a:t>MtBE</a:t>
            </a:r>
            <a:endParaRPr lang="en-US" sz="3600" dirty="0" smtClean="0">
              <a:solidFill>
                <a:srgbClr val="C00000"/>
              </a:solidFill>
            </a:endParaRPr>
          </a:p>
          <a:p>
            <a:pPr lvl="2"/>
            <a:r>
              <a:rPr lang="en-US" sz="2800" dirty="0" smtClean="0"/>
              <a:t>~23</a:t>
            </a:r>
            <a:r>
              <a:rPr lang="en-US" sz="2800" dirty="0"/>
              <a:t>% </a:t>
            </a:r>
            <a:r>
              <a:rPr lang="en-US" sz="2800" dirty="0" smtClean="0"/>
              <a:t>(1 in 4) of </a:t>
            </a:r>
            <a:r>
              <a:rPr lang="en-US" sz="2800" dirty="0"/>
              <a:t>samples </a:t>
            </a:r>
            <a:r>
              <a:rPr lang="en-US" sz="2800" dirty="0" smtClean="0"/>
              <a:t>thus far with detectable levels</a:t>
            </a:r>
          </a:p>
          <a:p>
            <a:pPr lvl="2"/>
            <a:endParaRPr lang="en-US" sz="3600" dirty="0" smtClean="0"/>
          </a:p>
          <a:p>
            <a:pPr marL="201168" lvl="1" indent="0">
              <a:buNone/>
            </a:pPr>
            <a:r>
              <a:rPr lang="en-US" sz="3600" dirty="0" smtClean="0">
                <a:solidFill>
                  <a:srgbClr val="C00000"/>
                </a:solidFill>
              </a:rPr>
              <a:t>PFC compounds</a:t>
            </a:r>
            <a:r>
              <a:rPr lang="en-US" sz="3600" dirty="0" smtClean="0"/>
              <a:t> </a:t>
            </a:r>
          </a:p>
          <a:p>
            <a:pPr marL="201168" lvl="1" indent="0">
              <a:buNone/>
            </a:pPr>
            <a:r>
              <a:rPr lang="en-US" sz="3600" dirty="0" smtClean="0"/>
              <a:t>Teflon®, Post-It®</a:t>
            </a:r>
            <a:r>
              <a:rPr lang="en-US" sz="3600" dirty="0"/>
              <a:t> </a:t>
            </a:r>
            <a:r>
              <a:rPr lang="en-US" sz="3600" dirty="0" smtClean="0"/>
              <a:t>and other adhesive paper, Cosmetics, </a:t>
            </a:r>
            <a:r>
              <a:rPr lang="en-US" sz="3600" dirty="0" err="1" smtClean="0"/>
              <a:t>Tyvek</a:t>
            </a:r>
            <a:r>
              <a:rPr lang="en-US" sz="3600" dirty="0" smtClean="0"/>
              <a:t>®, Gore-Tex® or other synthetic and stain-resistant materials</a:t>
            </a:r>
          </a:p>
          <a:p>
            <a:pPr lvl="2"/>
            <a:r>
              <a:rPr lang="en-US" sz="2800" dirty="0" smtClean="0"/>
              <a:t>~ 170 wells above health advisory thus far</a:t>
            </a:r>
            <a:endParaRPr lang="en-US" sz="2800" dirty="0"/>
          </a:p>
        </p:txBody>
      </p:sp>
    </p:spTree>
    <p:extLst>
      <p:ext uri="{BB962C8B-B14F-4D97-AF65-F5344CB8AC3E}">
        <p14:creationId xmlns:p14="http://schemas.microsoft.com/office/powerpoint/2010/main" xmlns="" val="17098478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xmlns="" val="2323035478"/>
              </p:ext>
            </p:extLst>
          </p:nvPr>
        </p:nvGraphicFramePr>
        <p:xfrm>
          <a:off x="690865" y="889578"/>
          <a:ext cx="10160015" cy="4580339"/>
        </p:xfrm>
        <a:graphic>
          <a:graphicData uri="http://schemas.openxmlformats.org/drawingml/2006/table">
            <a:tbl>
              <a:tblPr firstRow="1" firstCol="1" lastRow="1" lastCol="1" bandRow="1" bandCol="1">
                <a:tableStyleId>{5C22544A-7EE6-4342-B048-85BDC9FD1C3A}</a:tableStyleId>
              </a:tblPr>
              <a:tblGrid>
                <a:gridCol w="2565625"/>
                <a:gridCol w="2259775"/>
                <a:gridCol w="2030571"/>
                <a:gridCol w="3304044"/>
              </a:tblGrid>
              <a:tr h="786610">
                <a:tc gridSpan="2">
                  <a:txBody>
                    <a:bodyPr/>
                    <a:lstStyle/>
                    <a:p>
                      <a:pPr marL="0" marR="0" algn="ctr">
                        <a:spcBef>
                          <a:spcPts val="0"/>
                        </a:spcBef>
                        <a:spcAft>
                          <a:spcPts val="0"/>
                        </a:spcAft>
                        <a:tabLst>
                          <a:tab pos="169863" algn="l"/>
                        </a:tabLst>
                      </a:pPr>
                      <a:r>
                        <a:rPr lang="en-US" sz="2400" dirty="0" smtClean="0">
                          <a:effectLst/>
                        </a:rPr>
                        <a:t>PARAMETER</a:t>
                      </a:r>
                      <a:endParaRPr lang="en-US" sz="2400" dirty="0">
                        <a:effectLst/>
                        <a:latin typeface="Times New Roman"/>
                        <a:ea typeface="Times New Roman"/>
                      </a:endParaRPr>
                    </a:p>
                  </a:txBody>
                  <a:tcPr marL="53039" marR="5303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marL="0" marR="0" algn="ctr">
                        <a:spcBef>
                          <a:spcPts val="0"/>
                        </a:spcBef>
                        <a:spcAft>
                          <a:spcPts val="0"/>
                        </a:spcAft>
                      </a:pPr>
                      <a:r>
                        <a:rPr lang="en-US" sz="2400" dirty="0">
                          <a:effectLst/>
                        </a:rPr>
                        <a:t>Percent of Private </a:t>
                      </a:r>
                      <a:r>
                        <a:rPr lang="en-US" sz="2400" dirty="0" smtClean="0">
                          <a:effectLst/>
                        </a:rPr>
                        <a:t>Well</a:t>
                      </a:r>
                      <a:r>
                        <a:rPr lang="en-US" sz="2400" baseline="0" dirty="0" smtClean="0">
                          <a:effectLst/>
                        </a:rPr>
                        <a:t> </a:t>
                      </a:r>
                      <a:r>
                        <a:rPr lang="en-US" sz="2400" dirty="0" smtClean="0">
                          <a:effectLst/>
                        </a:rPr>
                        <a:t>samples </a:t>
                      </a:r>
                      <a:r>
                        <a:rPr lang="en-US" sz="2400" b="0" dirty="0" smtClean="0">
                          <a:effectLst/>
                        </a:rPr>
                        <a:t>above</a:t>
                      </a:r>
                      <a:r>
                        <a:rPr lang="en-US" sz="2400" b="0" baseline="0" dirty="0" smtClean="0">
                          <a:effectLst/>
                        </a:rPr>
                        <a:t> </a:t>
                      </a:r>
                      <a:r>
                        <a:rPr lang="en-US" sz="2400" dirty="0" smtClean="0">
                          <a:effectLst/>
                        </a:rPr>
                        <a:t>Health Standard</a:t>
                      </a:r>
                      <a:endParaRPr lang="en-US" sz="2400" dirty="0">
                        <a:effectLst/>
                        <a:latin typeface="Times New Roman"/>
                        <a:ea typeface="Times New Roman"/>
                      </a:endParaRPr>
                    </a:p>
                  </a:txBody>
                  <a:tcPr marL="53039" marR="5303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r h="527793">
                <a:tc>
                  <a:txBody>
                    <a:bodyPr/>
                    <a:lstStyle/>
                    <a:p>
                      <a:pPr marL="0" marR="0" indent="115888" algn="l">
                        <a:spcBef>
                          <a:spcPts val="0"/>
                        </a:spcBef>
                        <a:spcAft>
                          <a:spcPts val="0"/>
                        </a:spcAft>
                      </a:pPr>
                      <a:r>
                        <a:rPr lang="en-US" sz="2400" dirty="0" smtClean="0">
                          <a:effectLst/>
                          <a:latin typeface="+mn-lt"/>
                        </a:rPr>
                        <a:t>Arsenic </a:t>
                      </a:r>
                      <a:r>
                        <a:rPr lang="en-US" sz="2400" dirty="0">
                          <a:effectLst/>
                          <a:latin typeface="+mn-lt"/>
                        </a:rPr>
                        <a:t>	</a:t>
                      </a:r>
                      <a:endParaRPr lang="en-US" sz="2400" b="0" dirty="0">
                        <a:effectLst/>
                        <a:latin typeface="+mn-lt"/>
                        <a:ea typeface="Times New Roman"/>
                      </a:endParaRPr>
                    </a:p>
                  </a:txBody>
                  <a:tcPr marL="53039" marR="5303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287338" algn="l">
                        <a:spcBef>
                          <a:spcPts val="0"/>
                        </a:spcBef>
                        <a:spcAft>
                          <a:spcPts val="0"/>
                        </a:spcAft>
                      </a:pPr>
                      <a:r>
                        <a:rPr lang="en-US" sz="2400" b="0" dirty="0" smtClean="0">
                          <a:solidFill>
                            <a:schemeClr val="bg1"/>
                          </a:solidFill>
                          <a:effectLst/>
                          <a:latin typeface="+mn-lt"/>
                        </a:rPr>
                        <a:t>  10</a:t>
                      </a:r>
                      <a:r>
                        <a:rPr lang="en-US" sz="2400" b="0" baseline="0" dirty="0" smtClean="0">
                          <a:solidFill>
                            <a:schemeClr val="bg1"/>
                          </a:solidFill>
                          <a:effectLst/>
                          <a:latin typeface="+mn-lt"/>
                        </a:rPr>
                        <a:t> </a:t>
                      </a:r>
                      <a:r>
                        <a:rPr lang="en-US" sz="2400" b="0" dirty="0" smtClean="0">
                          <a:solidFill>
                            <a:schemeClr val="bg1"/>
                          </a:solidFill>
                          <a:effectLst/>
                          <a:latin typeface="+mn-lt"/>
                        </a:rPr>
                        <a:t>µg/L</a:t>
                      </a:r>
                      <a:endParaRPr lang="en-US" sz="2400" b="0" dirty="0">
                        <a:solidFill>
                          <a:schemeClr val="bg1"/>
                        </a:solidFill>
                        <a:effectLst/>
                        <a:latin typeface="+mn-lt"/>
                        <a:ea typeface="Times New Roman"/>
                      </a:endParaRPr>
                    </a:p>
                  </a:txBody>
                  <a:tcPr marL="53039" marR="5303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gridSpan="2">
                  <a:txBody>
                    <a:bodyPr/>
                    <a:lstStyle/>
                    <a:p>
                      <a:pPr marL="0" marR="0" algn="ctr">
                        <a:spcBef>
                          <a:spcPts val="0"/>
                        </a:spcBef>
                        <a:spcAft>
                          <a:spcPts val="0"/>
                        </a:spcAft>
                      </a:pPr>
                      <a:r>
                        <a:rPr lang="en-US" sz="2400" dirty="0">
                          <a:effectLst/>
                          <a:latin typeface="+mn-lt"/>
                        </a:rPr>
                        <a:t>20%</a:t>
                      </a:r>
                      <a:endParaRPr lang="en-US" sz="2400" dirty="0">
                        <a:effectLst/>
                        <a:latin typeface="+mn-lt"/>
                        <a:ea typeface="Times New Roman"/>
                      </a:endParaRPr>
                    </a:p>
                  </a:txBody>
                  <a:tcPr marL="53039" marR="5303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r h="527793">
                <a:tc>
                  <a:txBody>
                    <a:bodyPr/>
                    <a:lstStyle/>
                    <a:p>
                      <a:pPr marL="0" marR="0" indent="115888" algn="l">
                        <a:spcBef>
                          <a:spcPts val="0"/>
                        </a:spcBef>
                        <a:spcAft>
                          <a:spcPts val="0"/>
                        </a:spcAft>
                      </a:pPr>
                      <a:r>
                        <a:rPr lang="en-US" sz="2400" dirty="0" smtClean="0">
                          <a:effectLst/>
                          <a:latin typeface="+mn-lt"/>
                        </a:rPr>
                        <a:t>Bacteria </a:t>
                      </a:r>
                      <a:r>
                        <a:rPr lang="en-US" sz="2400" dirty="0">
                          <a:effectLst/>
                          <a:latin typeface="+mn-lt"/>
                        </a:rPr>
                        <a:t>	</a:t>
                      </a:r>
                      <a:endParaRPr lang="en-US" sz="2400" b="0" dirty="0">
                        <a:effectLst/>
                        <a:latin typeface="+mn-lt"/>
                        <a:ea typeface="Times New Roman"/>
                      </a:endParaRPr>
                    </a:p>
                  </a:txBody>
                  <a:tcPr marL="53039" marR="5303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53975" algn="ctr">
                        <a:spcBef>
                          <a:spcPts val="0"/>
                        </a:spcBef>
                        <a:spcAft>
                          <a:spcPts val="0"/>
                        </a:spcAft>
                      </a:pPr>
                      <a:r>
                        <a:rPr lang="en-US" sz="2400" b="0" dirty="0" smtClean="0">
                          <a:solidFill>
                            <a:schemeClr val="bg1"/>
                          </a:solidFill>
                          <a:effectLst/>
                          <a:latin typeface="+mn-lt"/>
                          <a:ea typeface="Times New Roman"/>
                        </a:rPr>
                        <a:t>Present </a:t>
                      </a:r>
                      <a:endParaRPr lang="en-US" sz="2400" b="0" dirty="0">
                        <a:solidFill>
                          <a:schemeClr val="bg1"/>
                        </a:solidFill>
                        <a:effectLst/>
                        <a:latin typeface="+mn-lt"/>
                        <a:ea typeface="Times New Roman"/>
                      </a:endParaRPr>
                    </a:p>
                  </a:txBody>
                  <a:tcPr marL="53039" marR="5303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gridSpan="2">
                  <a:txBody>
                    <a:bodyPr/>
                    <a:lstStyle/>
                    <a:p>
                      <a:pPr marL="0" marR="0" algn="ctr">
                        <a:spcBef>
                          <a:spcPts val="0"/>
                        </a:spcBef>
                        <a:spcAft>
                          <a:spcPts val="0"/>
                        </a:spcAft>
                      </a:pPr>
                      <a:r>
                        <a:rPr lang="en-US" sz="2400" dirty="0">
                          <a:effectLst/>
                          <a:latin typeface="+mn-lt"/>
                        </a:rPr>
                        <a:t>19%</a:t>
                      </a:r>
                      <a:endParaRPr lang="en-US" sz="2400" dirty="0">
                        <a:effectLst/>
                        <a:latin typeface="+mn-lt"/>
                        <a:ea typeface="Times New Roman"/>
                      </a:endParaRPr>
                    </a:p>
                  </a:txBody>
                  <a:tcPr marL="53039" marR="5303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r h="530844">
                <a:tc>
                  <a:txBody>
                    <a:bodyPr/>
                    <a:lstStyle/>
                    <a:p>
                      <a:pPr marL="0" marR="0" indent="115888" algn="l">
                        <a:spcBef>
                          <a:spcPts val="0"/>
                        </a:spcBef>
                        <a:spcAft>
                          <a:spcPts val="0"/>
                        </a:spcAft>
                      </a:pPr>
                      <a:r>
                        <a:rPr lang="en-US" sz="2400" b="0" dirty="0" smtClean="0">
                          <a:ln>
                            <a:solidFill>
                              <a:schemeClr val="bg1"/>
                            </a:solidFill>
                          </a:ln>
                          <a:effectLst/>
                          <a:latin typeface="+mn-lt"/>
                        </a:rPr>
                        <a:t>Lead (stagnant)*</a:t>
                      </a:r>
                    </a:p>
                  </a:txBody>
                  <a:tcPr marL="53039" marR="5303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233363" algn="l"/>
                        </a:tabLst>
                        <a:defRPr/>
                      </a:pPr>
                      <a:r>
                        <a:rPr lang="en-US" sz="2400" dirty="0" smtClean="0">
                          <a:solidFill>
                            <a:schemeClr val="bg1"/>
                          </a:solidFill>
                          <a:effectLst/>
                          <a:latin typeface="+mn-lt"/>
                        </a:rPr>
                        <a:t>15 </a:t>
                      </a:r>
                      <a:r>
                        <a:rPr lang="en-US" sz="2400" b="0" dirty="0" smtClean="0">
                          <a:solidFill>
                            <a:schemeClr val="bg1"/>
                          </a:solidFill>
                          <a:effectLst/>
                          <a:latin typeface="+mn-lt"/>
                        </a:rPr>
                        <a:t>µ</a:t>
                      </a:r>
                      <a:r>
                        <a:rPr lang="en-US" sz="2400" dirty="0" smtClean="0">
                          <a:solidFill>
                            <a:schemeClr val="bg1"/>
                          </a:solidFill>
                          <a:effectLst/>
                          <a:latin typeface="+mn-lt"/>
                        </a:rPr>
                        <a:t>g/L</a:t>
                      </a:r>
                      <a:endParaRPr lang="en-US" sz="2400" dirty="0">
                        <a:solidFill>
                          <a:schemeClr val="bg1"/>
                        </a:solidFill>
                        <a:effectLst/>
                        <a:latin typeface="+mn-lt"/>
                        <a:ea typeface="Times New Roman"/>
                      </a:endParaRPr>
                    </a:p>
                  </a:txBody>
                  <a:tcPr marL="53039" marR="5303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2400" dirty="0" smtClean="0">
                          <a:solidFill>
                            <a:schemeClr val="bg1"/>
                          </a:solidFill>
                          <a:effectLst/>
                          <a:latin typeface="+mn-lt"/>
                        </a:rPr>
                        <a:t>70% detects</a:t>
                      </a:r>
                    </a:p>
                  </a:txBody>
                  <a:tcPr marL="53039" marR="5303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169863" marR="0" indent="0" algn="l">
                        <a:spcBef>
                          <a:spcPts val="0"/>
                        </a:spcBef>
                        <a:spcAft>
                          <a:spcPts val="0"/>
                        </a:spcAft>
                      </a:pPr>
                      <a:r>
                        <a:rPr lang="en-US" sz="2400" dirty="0" smtClean="0">
                          <a:effectLst/>
                          <a:latin typeface="+mn-lt"/>
                        </a:rPr>
                        <a:t> </a:t>
                      </a:r>
                      <a:r>
                        <a:rPr lang="en-US" sz="2400" b="0" dirty="0" smtClean="0">
                          <a:effectLst/>
                          <a:latin typeface="+mn-lt"/>
                        </a:rPr>
                        <a:t> 15% exceeding</a:t>
                      </a:r>
                    </a:p>
                  </a:txBody>
                  <a:tcPr marL="53039" marR="53039"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99591">
                <a:tc>
                  <a:txBody>
                    <a:bodyPr/>
                    <a:lstStyle/>
                    <a:p>
                      <a:pPr marL="0" marR="0" indent="115888" algn="l" defTabSz="914400" rtl="0" eaLnBrk="1" fontAlgn="auto" latinLnBrk="0" hangingPunct="1">
                        <a:lnSpc>
                          <a:spcPct val="100000"/>
                        </a:lnSpc>
                        <a:spcBef>
                          <a:spcPts val="0"/>
                        </a:spcBef>
                        <a:spcAft>
                          <a:spcPts val="0"/>
                        </a:spcAft>
                        <a:buClrTx/>
                        <a:buSzTx/>
                        <a:buFontTx/>
                        <a:buNone/>
                        <a:tabLst>
                          <a:tab pos="115888" algn="l"/>
                        </a:tabLst>
                        <a:defRPr/>
                      </a:pPr>
                      <a:r>
                        <a:rPr lang="en-US" sz="2400" b="0" dirty="0" smtClean="0">
                          <a:ln>
                            <a:solidFill>
                              <a:schemeClr val="bg1"/>
                            </a:solidFill>
                          </a:ln>
                          <a:effectLst/>
                          <a:latin typeface="+mn-lt"/>
                        </a:rPr>
                        <a:t>Lead (flushed)*</a:t>
                      </a:r>
                      <a:endParaRPr lang="en-US" sz="2400" b="0" dirty="0">
                        <a:ln>
                          <a:solidFill>
                            <a:schemeClr val="bg1"/>
                          </a:solidFill>
                        </a:ln>
                        <a:effectLst/>
                        <a:latin typeface="+mn-lt"/>
                        <a:ea typeface="Times New Roman"/>
                      </a:endParaRPr>
                    </a:p>
                  </a:txBody>
                  <a:tcPr marL="53039" marR="5303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400" dirty="0" smtClean="0">
                          <a:solidFill>
                            <a:schemeClr val="bg1"/>
                          </a:solidFill>
                          <a:effectLst/>
                          <a:latin typeface="+mn-lt"/>
                          <a:ea typeface="Times New Roman"/>
                        </a:rPr>
                        <a:t>15 </a:t>
                      </a:r>
                      <a:r>
                        <a:rPr lang="en-US" sz="2400" b="0" dirty="0" smtClean="0">
                          <a:solidFill>
                            <a:schemeClr val="bg1"/>
                          </a:solidFill>
                          <a:effectLst/>
                          <a:latin typeface="+mn-lt"/>
                        </a:rPr>
                        <a:t>µ</a:t>
                      </a:r>
                      <a:r>
                        <a:rPr lang="en-US" sz="2400" dirty="0" smtClean="0">
                          <a:solidFill>
                            <a:schemeClr val="bg1"/>
                          </a:solidFill>
                          <a:effectLst/>
                          <a:latin typeface="+mn-lt"/>
                          <a:ea typeface="Times New Roman"/>
                        </a:rPr>
                        <a:t>g/L</a:t>
                      </a:r>
                      <a:endParaRPr lang="en-US" sz="2400" dirty="0">
                        <a:solidFill>
                          <a:schemeClr val="bg1"/>
                        </a:solidFill>
                        <a:effectLst/>
                        <a:latin typeface="+mn-lt"/>
                        <a:ea typeface="Times New Roman"/>
                      </a:endParaRPr>
                    </a:p>
                  </a:txBody>
                  <a:tcPr marL="53039" marR="5303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bg1"/>
                          </a:solidFill>
                          <a:effectLst/>
                          <a:latin typeface="+mn-lt"/>
                        </a:rPr>
                        <a:t>31% detects</a:t>
                      </a:r>
                    </a:p>
                  </a:txBody>
                  <a:tcPr marL="53039" marR="5303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indent="287338" algn="l">
                        <a:spcBef>
                          <a:spcPts val="0"/>
                        </a:spcBef>
                        <a:spcAft>
                          <a:spcPts val="0"/>
                        </a:spcAft>
                        <a:tabLst>
                          <a:tab pos="169863" algn="l"/>
                        </a:tabLst>
                      </a:pPr>
                      <a:r>
                        <a:rPr lang="en-US" sz="2400" b="0" dirty="0" smtClean="0">
                          <a:effectLst/>
                          <a:latin typeface="+mn-lt"/>
                        </a:rPr>
                        <a:t>2% exceeding</a:t>
                      </a:r>
                    </a:p>
                  </a:txBody>
                  <a:tcPr marL="53039" marR="53039"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93305">
                <a:tc>
                  <a:txBody>
                    <a:bodyPr/>
                    <a:lstStyle/>
                    <a:p>
                      <a:pPr marL="0" marR="0" indent="115888" algn="l">
                        <a:spcBef>
                          <a:spcPts val="0"/>
                        </a:spcBef>
                        <a:spcAft>
                          <a:spcPts val="0"/>
                        </a:spcAft>
                      </a:pPr>
                      <a:r>
                        <a:rPr lang="en-US" sz="2400" dirty="0" smtClean="0">
                          <a:effectLst/>
                          <a:latin typeface="+mn-lt"/>
                        </a:rPr>
                        <a:t>Nitrate</a:t>
                      </a:r>
                      <a:endParaRPr lang="en-US" sz="2400" dirty="0">
                        <a:effectLst/>
                        <a:latin typeface="+mn-lt"/>
                        <a:ea typeface="Times New Roman"/>
                      </a:endParaRPr>
                    </a:p>
                  </a:txBody>
                  <a:tcPr marL="53039" marR="5303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spcBef>
                          <a:spcPts val="0"/>
                        </a:spcBef>
                        <a:spcAft>
                          <a:spcPts val="0"/>
                        </a:spcAft>
                      </a:pPr>
                      <a:r>
                        <a:rPr lang="en-US" sz="2400" dirty="0" smtClean="0">
                          <a:solidFill>
                            <a:schemeClr val="bg1"/>
                          </a:solidFill>
                          <a:effectLst/>
                          <a:latin typeface="+mn-lt"/>
                        </a:rPr>
                        <a:t>10 mg/L</a:t>
                      </a:r>
                      <a:endParaRPr lang="en-US" sz="2400" dirty="0">
                        <a:solidFill>
                          <a:schemeClr val="bg1"/>
                        </a:solidFill>
                        <a:effectLst/>
                        <a:latin typeface="+mn-lt"/>
                        <a:ea typeface="Times New Roman"/>
                      </a:endParaRPr>
                    </a:p>
                  </a:txBody>
                  <a:tcPr marL="53039" marR="5303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gridSpan="2">
                  <a:txBody>
                    <a:bodyPr/>
                    <a:lstStyle/>
                    <a:p>
                      <a:pPr marL="0" marR="0" algn="ctr">
                        <a:spcBef>
                          <a:spcPts val="0"/>
                        </a:spcBef>
                        <a:spcAft>
                          <a:spcPts val="0"/>
                        </a:spcAft>
                        <a:tabLst/>
                      </a:pPr>
                      <a:r>
                        <a:rPr lang="en-US" sz="2400" dirty="0" smtClean="0">
                          <a:effectLst/>
                          <a:latin typeface="+mn-lt"/>
                        </a:rPr>
                        <a:t>0.3%</a:t>
                      </a:r>
                      <a:endParaRPr lang="en-US" sz="2400" dirty="0">
                        <a:effectLst/>
                        <a:latin typeface="+mn-lt"/>
                        <a:ea typeface="Times New Roman"/>
                      </a:endParaRPr>
                    </a:p>
                  </a:txBody>
                  <a:tcPr marL="53039" marR="5303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r h="393305">
                <a:tc>
                  <a:txBody>
                    <a:bodyPr/>
                    <a:lstStyle/>
                    <a:p>
                      <a:pPr marL="0" marR="0" indent="115888" algn="l">
                        <a:spcBef>
                          <a:spcPts val="0"/>
                        </a:spcBef>
                        <a:spcAft>
                          <a:spcPts val="0"/>
                        </a:spcAft>
                      </a:pPr>
                      <a:r>
                        <a:rPr lang="en-US" sz="2400" dirty="0" smtClean="0">
                          <a:solidFill>
                            <a:schemeClr val="bg1"/>
                          </a:solidFill>
                          <a:effectLst/>
                          <a:latin typeface="+mn-lt"/>
                        </a:rPr>
                        <a:t>Radon**</a:t>
                      </a:r>
                      <a:endParaRPr lang="en-US" sz="2400" dirty="0">
                        <a:solidFill>
                          <a:schemeClr val="bg1"/>
                        </a:solidFill>
                        <a:effectLst/>
                        <a:latin typeface="+mn-lt"/>
                        <a:ea typeface="Times New Roman"/>
                      </a:endParaRPr>
                    </a:p>
                  </a:txBody>
                  <a:tcPr marL="53039" marR="5303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400" dirty="0" smtClean="0">
                          <a:solidFill>
                            <a:schemeClr val="bg1"/>
                          </a:solidFill>
                          <a:effectLst/>
                          <a:latin typeface="+mn-lt"/>
                        </a:rPr>
                        <a:t>2,000</a:t>
                      </a:r>
                      <a:r>
                        <a:rPr lang="en-US" sz="2400" baseline="0" dirty="0" smtClean="0">
                          <a:solidFill>
                            <a:schemeClr val="bg1"/>
                          </a:solidFill>
                          <a:effectLst/>
                          <a:latin typeface="+mn-lt"/>
                        </a:rPr>
                        <a:t> </a:t>
                      </a:r>
                      <a:r>
                        <a:rPr lang="en-US" sz="2400" baseline="0" dirty="0" err="1" smtClean="0">
                          <a:solidFill>
                            <a:schemeClr val="bg1"/>
                          </a:solidFill>
                          <a:effectLst/>
                          <a:latin typeface="+mn-lt"/>
                        </a:rPr>
                        <a:t>pCi</a:t>
                      </a:r>
                      <a:r>
                        <a:rPr lang="en-US" sz="2400" baseline="0" dirty="0" smtClean="0">
                          <a:solidFill>
                            <a:schemeClr val="bg1"/>
                          </a:solidFill>
                          <a:effectLst/>
                          <a:latin typeface="+mn-lt"/>
                        </a:rPr>
                        <a:t>/L</a:t>
                      </a:r>
                      <a:endParaRPr lang="en-US" sz="2400" dirty="0">
                        <a:solidFill>
                          <a:schemeClr val="bg1"/>
                        </a:solidFill>
                        <a:effectLst/>
                        <a:latin typeface="+mn-lt"/>
                        <a:ea typeface="Times New Roman"/>
                      </a:endParaRPr>
                    </a:p>
                  </a:txBody>
                  <a:tcPr marL="53039" marR="5303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gridSpan="2">
                  <a:txBody>
                    <a:bodyPr/>
                    <a:lstStyle/>
                    <a:p>
                      <a:pPr marL="0" marR="0" algn="ctr">
                        <a:spcBef>
                          <a:spcPts val="0"/>
                        </a:spcBef>
                        <a:spcAft>
                          <a:spcPts val="0"/>
                        </a:spcAft>
                      </a:pPr>
                      <a:r>
                        <a:rPr lang="en-US" sz="2400" dirty="0" smtClean="0">
                          <a:solidFill>
                            <a:schemeClr val="bg1"/>
                          </a:solidFill>
                          <a:effectLst/>
                          <a:latin typeface="+mn-lt"/>
                          <a:ea typeface="Times New Roman"/>
                        </a:rPr>
                        <a:t>55%</a:t>
                      </a:r>
                      <a:endParaRPr lang="en-US" sz="2400" dirty="0">
                        <a:solidFill>
                          <a:schemeClr val="bg1"/>
                        </a:solidFill>
                        <a:effectLst/>
                        <a:latin typeface="+mn-lt"/>
                        <a:ea typeface="Times New Roman"/>
                      </a:endParaRPr>
                    </a:p>
                  </a:txBody>
                  <a:tcPr marL="53039" marR="5303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r h="527793">
                <a:tc>
                  <a:txBody>
                    <a:bodyPr/>
                    <a:lstStyle/>
                    <a:p>
                      <a:pPr marL="0" marR="0" indent="115888" algn="l">
                        <a:spcBef>
                          <a:spcPts val="0"/>
                        </a:spcBef>
                        <a:spcAft>
                          <a:spcPts val="0"/>
                        </a:spcAft>
                      </a:pPr>
                      <a:r>
                        <a:rPr lang="en-US" sz="2400" baseline="0" dirty="0" smtClean="0">
                          <a:solidFill>
                            <a:schemeClr val="bg1"/>
                          </a:solidFill>
                          <a:effectLst/>
                          <a:latin typeface="+mn-lt"/>
                        </a:rPr>
                        <a:t>Radon**</a:t>
                      </a:r>
                      <a:endParaRPr lang="en-US" sz="2400" dirty="0">
                        <a:solidFill>
                          <a:schemeClr val="bg1"/>
                        </a:solidFill>
                        <a:effectLst/>
                        <a:latin typeface="+mn-lt"/>
                        <a:ea typeface="Times New Roman"/>
                      </a:endParaRPr>
                    </a:p>
                  </a:txBody>
                  <a:tcPr marL="53039" marR="5303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aseline="0" dirty="0" smtClean="0">
                          <a:solidFill>
                            <a:schemeClr val="bg1"/>
                          </a:solidFill>
                          <a:effectLst/>
                          <a:latin typeface="+mn-lt"/>
                        </a:rPr>
                        <a:t>10,000 </a:t>
                      </a:r>
                      <a:r>
                        <a:rPr lang="en-US" sz="2400" baseline="0" dirty="0" err="1" smtClean="0">
                          <a:solidFill>
                            <a:schemeClr val="bg1"/>
                          </a:solidFill>
                          <a:effectLst/>
                          <a:latin typeface="+mn-lt"/>
                        </a:rPr>
                        <a:t>pCi</a:t>
                      </a:r>
                      <a:r>
                        <a:rPr lang="en-US" sz="2400" baseline="0" dirty="0" smtClean="0">
                          <a:solidFill>
                            <a:schemeClr val="bg1"/>
                          </a:solidFill>
                          <a:effectLst/>
                          <a:latin typeface="+mn-lt"/>
                        </a:rPr>
                        <a:t>/L </a:t>
                      </a:r>
                      <a:endParaRPr lang="en-US" sz="2400" dirty="0">
                        <a:solidFill>
                          <a:schemeClr val="bg1"/>
                        </a:solidFill>
                        <a:effectLst/>
                        <a:latin typeface="+mn-lt"/>
                        <a:ea typeface="Times New Roman"/>
                      </a:endParaRPr>
                    </a:p>
                  </a:txBody>
                  <a:tcPr marL="53039" marR="5303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gridSpan="2">
                  <a:txBody>
                    <a:bodyPr/>
                    <a:lstStyle/>
                    <a:p>
                      <a:pPr marL="0" marR="0" algn="ctr">
                        <a:spcBef>
                          <a:spcPts val="0"/>
                        </a:spcBef>
                        <a:spcAft>
                          <a:spcPts val="0"/>
                        </a:spcAft>
                      </a:pPr>
                      <a:r>
                        <a:rPr lang="en-US" sz="2400" dirty="0" smtClean="0">
                          <a:solidFill>
                            <a:schemeClr val="bg1"/>
                          </a:solidFill>
                          <a:effectLst/>
                          <a:latin typeface="+mn-lt"/>
                          <a:ea typeface="Times New Roman"/>
                        </a:rPr>
                        <a:t>24%</a:t>
                      </a:r>
                      <a:endParaRPr lang="en-US" sz="2400" dirty="0">
                        <a:solidFill>
                          <a:schemeClr val="bg1"/>
                        </a:solidFill>
                        <a:effectLst/>
                        <a:latin typeface="+mn-lt"/>
                        <a:ea typeface="Times New Roman"/>
                      </a:endParaRPr>
                    </a:p>
                  </a:txBody>
                  <a:tcPr marL="53039" marR="5303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r h="393305">
                <a:tc>
                  <a:txBody>
                    <a:bodyPr/>
                    <a:lstStyle/>
                    <a:p>
                      <a:pPr marL="0" marR="0" indent="115888" algn="l">
                        <a:spcBef>
                          <a:spcPts val="0"/>
                        </a:spcBef>
                        <a:spcAft>
                          <a:spcPts val="0"/>
                        </a:spcAft>
                      </a:pPr>
                      <a:r>
                        <a:rPr lang="en-US" sz="2400" dirty="0" smtClean="0">
                          <a:effectLst/>
                          <a:latin typeface="+mn-lt"/>
                        </a:rPr>
                        <a:t>Manganese</a:t>
                      </a:r>
                      <a:endParaRPr lang="en-US" sz="2400" dirty="0">
                        <a:effectLst/>
                        <a:latin typeface="+mn-lt"/>
                        <a:ea typeface="Times New Roman"/>
                      </a:endParaRPr>
                    </a:p>
                  </a:txBody>
                  <a:tcPr marL="53039" marR="5303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400" b="0" dirty="0" smtClean="0">
                          <a:effectLst/>
                          <a:latin typeface="+mn-lt"/>
                          <a:ea typeface="Times New Roman"/>
                        </a:rPr>
                        <a:t>0.05 mg/L</a:t>
                      </a:r>
                      <a:endParaRPr lang="en-US" sz="2400" b="0" dirty="0">
                        <a:effectLst/>
                        <a:latin typeface="+mn-lt"/>
                        <a:ea typeface="Times New Roman"/>
                      </a:endParaRPr>
                    </a:p>
                  </a:txBody>
                  <a:tcPr marL="53039" marR="5303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algn="ctr">
                        <a:spcBef>
                          <a:spcPts val="0"/>
                        </a:spcBef>
                        <a:spcAft>
                          <a:spcPts val="0"/>
                        </a:spcAft>
                      </a:pPr>
                      <a:r>
                        <a:rPr lang="en-US" sz="2400" dirty="0">
                          <a:effectLst/>
                          <a:latin typeface="+mn-lt"/>
                        </a:rPr>
                        <a:t>40</a:t>
                      </a:r>
                      <a:r>
                        <a:rPr lang="en-US" sz="2400" dirty="0" smtClean="0">
                          <a:effectLst/>
                          <a:latin typeface="+mn-lt"/>
                        </a:rPr>
                        <a:t>%</a:t>
                      </a:r>
                      <a:endParaRPr lang="en-US" sz="2400" dirty="0">
                        <a:effectLst/>
                        <a:latin typeface="+mn-lt"/>
                        <a:ea typeface="Times New Roman"/>
                      </a:endParaRPr>
                    </a:p>
                  </a:txBody>
                  <a:tcPr marL="53039" marR="5303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bl>
          </a:graphicData>
        </a:graphic>
      </p:graphicFrame>
      <p:sp>
        <p:nvSpPr>
          <p:cNvPr id="6" name="Rectangle 1"/>
          <p:cNvSpPr>
            <a:spLocks noChangeArrowheads="1"/>
          </p:cNvSpPr>
          <p:nvPr/>
        </p:nvSpPr>
        <p:spPr bwMode="auto">
          <a:xfrm>
            <a:off x="3797301" y="1210361"/>
            <a:ext cx="184731"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en-US" altLang="en-US" dirty="0">
                <a:latin typeface="Arial" pitchFamily="34" charset="0"/>
                <a:cs typeface="Arial" pitchFamily="34" charset="0"/>
              </a:rPr>
              <a:t/>
            </a:r>
            <a:br>
              <a:rPr lang="en-US" altLang="en-US" dirty="0">
                <a:latin typeface="Arial" pitchFamily="34" charset="0"/>
                <a:cs typeface="Arial" pitchFamily="34" charset="0"/>
              </a:rPr>
            </a:br>
            <a:endParaRPr lang="en-US" altLang="en-US" dirty="0">
              <a:latin typeface="Arial" pitchFamily="34" charset="0"/>
              <a:cs typeface="Arial" pitchFamily="34" charset="0"/>
            </a:endParaRPr>
          </a:p>
        </p:txBody>
      </p:sp>
      <p:sp>
        <p:nvSpPr>
          <p:cNvPr id="10" name="TextBox 9"/>
          <p:cNvSpPr txBox="1"/>
          <p:nvPr/>
        </p:nvSpPr>
        <p:spPr>
          <a:xfrm>
            <a:off x="690865" y="304801"/>
            <a:ext cx="10334944" cy="584775"/>
          </a:xfrm>
          <a:prstGeom prst="rect">
            <a:avLst/>
          </a:prstGeom>
          <a:noFill/>
        </p:spPr>
        <p:txBody>
          <a:bodyPr wrap="square" rtlCol="0">
            <a:spAutoFit/>
          </a:bodyPr>
          <a:lstStyle/>
          <a:p>
            <a:pPr algn="ctr"/>
            <a:r>
              <a:rPr lang="en-US" altLang="en-US" sz="3200" b="1" dirty="0" smtClean="0">
                <a:latin typeface="+mj-lt"/>
                <a:cs typeface="Arial" panose="020B0604020202020204" pitchFamily="34" charset="0"/>
              </a:rPr>
              <a:t>Common Contaminants in New Hampshire Private Wells</a:t>
            </a:r>
            <a:endParaRPr lang="en-US" sz="3200" b="1" dirty="0"/>
          </a:p>
        </p:txBody>
      </p:sp>
      <p:sp>
        <p:nvSpPr>
          <p:cNvPr id="11" name="TextBox 10"/>
          <p:cNvSpPr txBox="1"/>
          <p:nvPr/>
        </p:nvSpPr>
        <p:spPr>
          <a:xfrm>
            <a:off x="8127274" y="6499252"/>
            <a:ext cx="3711272" cy="261610"/>
          </a:xfrm>
          <a:prstGeom prst="rect">
            <a:avLst/>
          </a:prstGeom>
          <a:noFill/>
        </p:spPr>
        <p:txBody>
          <a:bodyPr wrap="none" rtlCol="0">
            <a:spAutoFit/>
          </a:bodyPr>
          <a:lstStyle/>
          <a:p>
            <a:r>
              <a:rPr lang="en-US" sz="1100" dirty="0"/>
              <a:t>Source: NHDES, Drinking Water &amp; Groundwater Bureau, 2016</a:t>
            </a:r>
          </a:p>
        </p:txBody>
      </p:sp>
      <p:sp>
        <p:nvSpPr>
          <p:cNvPr id="12" name="TextBox 11"/>
          <p:cNvSpPr txBox="1"/>
          <p:nvPr/>
        </p:nvSpPr>
        <p:spPr>
          <a:xfrm>
            <a:off x="583096" y="5624767"/>
            <a:ext cx="11255449" cy="584775"/>
          </a:xfrm>
          <a:prstGeom prst="rect">
            <a:avLst/>
          </a:prstGeom>
          <a:noFill/>
        </p:spPr>
        <p:txBody>
          <a:bodyPr wrap="square" rtlCol="0">
            <a:spAutoFit/>
          </a:bodyPr>
          <a:lstStyle/>
          <a:p>
            <a:pPr marL="171450" indent="-171450">
              <a:buFont typeface="Arial" charset="0"/>
              <a:buChar char="•"/>
            </a:pPr>
            <a:r>
              <a:rPr lang="en-US" sz="1600" dirty="0" smtClean="0"/>
              <a:t>Lead Stagnant = first flush sample sitting overnight in home plumbing.</a:t>
            </a:r>
          </a:p>
          <a:p>
            <a:pPr marL="171450" indent="-171450">
              <a:buFont typeface="Arial" charset="0"/>
              <a:buChar char="•"/>
            </a:pPr>
            <a:r>
              <a:rPr lang="en-US" sz="1600" dirty="0" smtClean="0"/>
              <a:t>Lead Flushed = samples after flushing tap for a few minutes. </a:t>
            </a:r>
            <a:endParaRPr lang="en-US" sz="1600" dirty="0"/>
          </a:p>
        </p:txBody>
      </p:sp>
    </p:spTree>
    <p:extLst>
      <p:ext uri="{BB962C8B-B14F-4D97-AF65-F5344CB8AC3E}">
        <p14:creationId xmlns:p14="http://schemas.microsoft.com/office/powerpoint/2010/main" xmlns="" val="4878296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1097280" y="949960"/>
            <a:ext cx="10058400" cy="787400"/>
          </a:xfrm>
        </p:spPr>
        <p:txBody>
          <a:bodyPr rtlCol="0">
            <a:noAutofit/>
          </a:bodyPr>
          <a:lstStyle/>
          <a:p>
            <a:pPr>
              <a:defRPr/>
            </a:pPr>
            <a:r>
              <a:rPr lang="en-US" sz="3200" b="1" dirty="0">
                <a:effectLst>
                  <a:outerShdw blurRad="38100" dist="38100" dir="2700000" algn="tl">
                    <a:srgbClr val="000000">
                      <a:alpha val="43137"/>
                    </a:srgbClr>
                  </a:outerShdw>
                </a:effectLst>
                <a:latin typeface="Georgia" pitchFamily="18" charset="0"/>
                <a:ea typeface="ＭＳ Ｐゴシック" charset="0"/>
                <a:cs typeface="ＭＳ Ｐゴシック" charset="0"/>
              </a:rPr>
              <a:t/>
            </a:r>
            <a:br>
              <a:rPr lang="en-US" sz="3200" b="1" dirty="0">
                <a:effectLst>
                  <a:outerShdw blurRad="38100" dist="38100" dir="2700000" algn="tl">
                    <a:srgbClr val="000000">
                      <a:alpha val="43137"/>
                    </a:srgbClr>
                  </a:outerShdw>
                </a:effectLst>
                <a:latin typeface="Georgia" pitchFamily="18" charset="0"/>
                <a:ea typeface="ＭＳ Ｐゴシック" charset="0"/>
                <a:cs typeface="ＭＳ Ｐゴシック" charset="0"/>
              </a:rPr>
            </a:br>
            <a:r>
              <a:rPr lang="en-US" sz="4000" dirty="0" smtClean="0">
                <a:ea typeface="ＭＳ Ｐゴシック" charset="0"/>
                <a:cs typeface="ＭＳ Ｐゴシック" charset="0"/>
              </a:rPr>
              <a:t>Health Impacts - Arsenic </a:t>
            </a:r>
            <a:endParaRPr lang="en-US" sz="4000" b="1" dirty="0">
              <a:effectLst>
                <a:outerShdw blurRad="38100" dist="38100" dir="2700000" algn="tl">
                  <a:srgbClr val="000000">
                    <a:alpha val="43137"/>
                  </a:srgbClr>
                </a:outerShdw>
              </a:effectLst>
              <a:latin typeface="Georgia" pitchFamily="18" charset="0"/>
              <a:ea typeface="ＭＳ Ｐゴシック" charset="0"/>
              <a:cs typeface="ＭＳ Ｐゴシック" charset="0"/>
            </a:endParaRPr>
          </a:p>
        </p:txBody>
      </p:sp>
      <p:sp>
        <p:nvSpPr>
          <p:cNvPr id="5" name="Rectangle 3"/>
          <p:cNvSpPr txBox="1">
            <a:spLocks noChangeArrowheads="1"/>
          </p:cNvSpPr>
          <p:nvPr/>
        </p:nvSpPr>
        <p:spPr bwMode="auto">
          <a:xfrm>
            <a:off x="1097280" y="2081697"/>
            <a:ext cx="9977120" cy="3208867"/>
          </a:xfrm>
          <a:prstGeom prst="rect">
            <a:avLst/>
          </a:prstGeom>
          <a:noFill/>
          <a:ln>
            <a:noFill/>
          </a:ln>
          <a:extLst>
            <a:ext uri="{FAA26D3D-D897-4be2-8F04-BA451C77F1D7}"/>
          </a:extLst>
        </p:spPr>
        <p:txBody>
          <a:bodyPr lIns="90487" tIns="44450" rIns="90487" bIns="44450"/>
          <a:lstStyle>
            <a:lvl1pPr marL="342900" indent="-342900">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marL="0" indent="0" eaLnBrk="0" fontAlgn="base" hangingPunct="0">
              <a:lnSpc>
                <a:spcPct val="90000"/>
              </a:lnSpc>
              <a:spcBef>
                <a:spcPct val="20000"/>
              </a:spcBef>
              <a:spcAft>
                <a:spcPct val="0"/>
              </a:spcAft>
              <a:buSzPct val="100000"/>
            </a:pPr>
            <a:r>
              <a:rPr lang="en-US" sz="2400" dirty="0" smtClean="0">
                <a:latin typeface="+mn-lt"/>
                <a:ea typeface="ＭＳ Ｐゴシック" charset="0"/>
                <a:cs typeface="Arial" panose="020B0604020202020204" pitchFamily="34" charset="0"/>
              </a:rPr>
              <a:t>Low dose, chronic, long term exposure increases risk of:</a:t>
            </a:r>
          </a:p>
          <a:p>
            <a:pPr marL="0" indent="0" eaLnBrk="0" fontAlgn="base" hangingPunct="0">
              <a:lnSpc>
                <a:spcPct val="90000"/>
              </a:lnSpc>
              <a:spcBef>
                <a:spcPct val="20000"/>
              </a:spcBef>
              <a:spcAft>
                <a:spcPct val="0"/>
              </a:spcAft>
              <a:buSzPct val="100000"/>
            </a:pPr>
            <a:endParaRPr lang="en-US" sz="2400" dirty="0" smtClean="0">
              <a:solidFill>
                <a:prstClr val="black"/>
              </a:solidFill>
              <a:latin typeface="+mn-lt"/>
              <a:ea typeface="ＭＳ Ｐゴシック" pitchFamily="34" charset="-128"/>
              <a:cs typeface="Arial" panose="020B0604020202020204" pitchFamily="34" charset="0"/>
            </a:endParaRPr>
          </a:p>
          <a:p>
            <a:pPr lvl="1" eaLnBrk="0" fontAlgn="base" hangingPunct="0">
              <a:lnSpc>
                <a:spcPct val="90000"/>
              </a:lnSpc>
              <a:spcBef>
                <a:spcPct val="20000"/>
              </a:spcBef>
              <a:spcAft>
                <a:spcPct val="0"/>
              </a:spcAft>
              <a:buSzPct val="100000"/>
              <a:buFont typeface="Arial" pitchFamily="34" charset="0"/>
              <a:buChar char="•"/>
            </a:pPr>
            <a:r>
              <a:rPr lang="en-US" sz="2400" dirty="0" smtClean="0">
                <a:solidFill>
                  <a:prstClr val="black"/>
                </a:solidFill>
                <a:latin typeface="+mn-lt"/>
                <a:ea typeface="ＭＳ Ｐゴシック" pitchFamily="34" charset="-128"/>
                <a:cs typeface="Arial" panose="020B0604020202020204" pitchFamily="34" charset="0"/>
              </a:rPr>
              <a:t>Cancers (bladder, skin, kidney, liver, prostate and lung)</a:t>
            </a:r>
          </a:p>
          <a:p>
            <a:pPr lvl="1" eaLnBrk="0" fontAlgn="base" hangingPunct="0">
              <a:lnSpc>
                <a:spcPct val="90000"/>
              </a:lnSpc>
              <a:spcBef>
                <a:spcPct val="20000"/>
              </a:spcBef>
              <a:spcAft>
                <a:spcPct val="0"/>
              </a:spcAft>
              <a:buSzPct val="100000"/>
              <a:buFont typeface="Arial" pitchFamily="34" charset="0"/>
              <a:buChar char="•"/>
            </a:pPr>
            <a:r>
              <a:rPr lang="en-US" sz="2400" dirty="0" smtClean="0">
                <a:solidFill>
                  <a:prstClr val="black"/>
                </a:solidFill>
                <a:latin typeface="+mn-lt"/>
                <a:ea typeface="ＭＳ Ｐゴシック" pitchFamily="34" charset="-128"/>
                <a:cs typeface="Arial" panose="020B0604020202020204" pitchFamily="34" charset="0"/>
              </a:rPr>
              <a:t>Vascular and cardiovascular disease</a:t>
            </a:r>
          </a:p>
          <a:p>
            <a:pPr lvl="1" eaLnBrk="0" fontAlgn="base" hangingPunct="0">
              <a:lnSpc>
                <a:spcPct val="90000"/>
              </a:lnSpc>
              <a:spcBef>
                <a:spcPct val="20000"/>
              </a:spcBef>
              <a:spcAft>
                <a:spcPct val="0"/>
              </a:spcAft>
              <a:buSzPct val="100000"/>
              <a:buFont typeface="Arial" pitchFamily="34" charset="0"/>
              <a:buChar char="•"/>
            </a:pPr>
            <a:r>
              <a:rPr lang="en-US" sz="2400" dirty="0" smtClean="0">
                <a:solidFill>
                  <a:prstClr val="black"/>
                </a:solidFill>
                <a:latin typeface="+mn-lt"/>
                <a:ea typeface="ＭＳ Ｐゴシック" pitchFamily="34" charset="-128"/>
                <a:cs typeface="Arial" panose="020B0604020202020204" pitchFamily="34" charset="0"/>
              </a:rPr>
              <a:t>Reproductive and developmental effects</a:t>
            </a:r>
          </a:p>
          <a:p>
            <a:pPr lvl="1" eaLnBrk="0" fontAlgn="base" hangingPunct="0">
              <a:lnSpc>
                <a:spcPct val="90000"/>
              </a:lnSpc>
              <a:spcBef>
                <a:spcPct val="20000"/>
              </a:spcBef>
              <a:spcAft>
                <a:spcPct val="0"/>
              </a:spcAft>
              <a:buSzPct val="100000"/>
              <a:buFont typeface="Arial" pitchFamily="34" charset="0"/>
              <a:buChar char="•"/>
            </a:pPr>
            <a:r>
              <a:rPr lang="en-US" sz="2400" dirty="0" smtClean="0">
                <a:solidFill>
                  <a:prstClr val="black"/>
                </a:solidFill>
                <a:latin typeface="+mn-lt"/>
                <a:ea typeface="ＭＳ Ｐゴシック" pitchFamily="34" charset="-128"/>
                <a:cs typeface="Arial" panose="020B0604020202020204" pitchFamily="34" charset="0"/>
              </a:rPr>
              <a:t>Cognitive and neurological effects</a:t>
            </a:r>
          </a:p>
          <a:p>
            <a:pPr lvl="1" eaLnBrk="0" fontAlgn="base" hangingPunct="0">
              <a:lnSpc>
                <a:spcPct val="90000"/>
              </a:lnSpc>
              <a:spcBef>
                <a:spcPct val="20000"/>
              </a:spcBef>
              <a:spcAft>
                <a:spcPct val="0"/>
              </a:spcAft>
              <a:buSzPct val="100000"/>
              <a:buFont typeface="Arial" pitchFamily="34" charset="0"/>
              <a:buChar char="•"/>
            </a:pPr>
            <a:r>
              <a:rPr lang="en-US" sz="2400" dirty="0" smtClean="0">
                <a:solidFill>
                  <a:prstClr val="black"/>
                </a:solidFill>
                <a:latin typeface="+mn-lt"/>
                <a:ea typeface="ＭＳ Ｐゴシック" pitchFamily="34" charset="-128"/>
                <a:cs typeface="Arial" panose="020B0604020202020204" pitchFamily="34" charset="0"/>
              </a:rPr>
              <a:t>Diabetes and other metabolic disorders</a:t>
            </a:r>
          </a:p>
          <a:p>
            <a:pPr lvl="1" eaLnBrk="0" fontAlgn="base" hangingPunct="0">
              <a:lnSpc>
                <a:spcPct val="90000"/>
              </a:lnSpc>
              <a:spcBef>
                <a:spcPct val="20000"/>
              </a:spcBef>
              <a:spcAft>
                <a:spcPct val="0"/>
              </a:spcAft>
              <a:buSzPct val="100000"/>
              <a:buFont typeface="Arial" pitchFamily="34" charset="0"/>
              <a:buChar char="•"/>
            </a:pPr>
            <a:r>
              <a:rPr lang="en-US" sz="2400" dirty="0" smtClean="0">
                <a:solidFill>
                  <a:prstClr val="black"/>
                </a:solidFill>
                <a:latin typeface="+mn-lt"/>
                <a:ea typeface="ＭＳ Ｐゴシック" pitchFamily="34" charset="-128"/>
                <a:cs typeface="Arial" panose="020B0604020202020204" pitchFamily="34" charset="0"/>
              </a:rPr>
              <a:t>Neuropathy</a:t>
            </a:r>
            <a:endParaRPr lang="en-US" sz="2400" dirty="0" smtClean="0">
              <a:solidFill>
                <a:prstClr val="black"/>
              </a:solidFill>
              <a:latin typeface="+mn-lt"/>
              <a:ea typeface="ＭＳ Ｐゴシック" pitchFamily="34" charset="-128"/>
            </a:endParaRPr>
          </a:p>
          <a:p>
            <a:pPr lvl="1" algn="r" eaLnBrk="0" fontAlgn="base" hangingPunct="0">
              <a:lnSpc>
                <a:spcPct val="90000"/>
              </a:lnSpc>
              <a:spcBef>
                <a:spcPct val="20000"/>
              </a:spcBef>
              <a:spcAft>
                <a:spcPct val="0"/>
              </a:spcAft>
              <a:buSzPct val="100000"/>
              <a:buFont typeface="Zapf Dingbats"/>
              <a:buNone/>
            </a:pPr>
            <a:endParaRPr lang="en-US" sz="1400" dirty="0">
              <a:solidFill>
                <a:prstClr val="black"/>
              </a:solidFill>
              <a:latin typeface="Arial" panose="020B0604020202020204" pitchFamily="34" charset="0"/>
              <a:ea typeface="ＭＳ Ｐゴシック" pitchFamily="34" charset="-128"/>
              <a:cs typeface="Arial" panose="020B0604020202020204" pitchFamily="34" charset="0"/>
            </a:endParaRPr>
          </a:p>
          <a:p>
            <a:pPr lvl="1" algn="r" eaLnBrk="0" fontAlgn="base" hangingPunct="0">
              <a:lnSpc>
                <a:spcPct val="90000"/>
              </a:lnSpc>
              <a:spcBef>
                <a:spcPct val="20000"/>
              </a:spcBef>
              <a:spcAft>
                <a:spcPct val="0"/>
              </a:spcAft>
              <a:buSzPct val="100000"/>
              <a:buFont typeface="Zapf Dingbats"/>
              <a:buNone/>
            </a:pPr>
            <a:r>
              <a:rPr lang="en-US" sz="1400" dirty="0">
                <a:solidFill>
                  <a:prstClr val="black"/>
                </a:solidFill>
                <a:latin typeface="Arial" panose="020B0604020202020204" pitchFamily="34" charset="0"/>
                <a:ea typeface="ＭＳ Ｐゴシック" pitchFamily="34" charset="-128"/>
                <a:cs typeface="Arial" panose="020B0604020202020204" pitchFamily="34" charset="0"/>
              </a:rPr>
              <a:t>Hughes et al. (2011). “Arsenic Exposure and Toxicology: </a:t>
            </a:r>
          </a:p>
          <a:p>
            <a:pPr lvl="1" algn="r" eaLnBrk="0" fontAlgn="base" hangingPunct="0">
              <a:lnSpc>
                <a:spcPct val="90000"/>
              </a:lnSpc>
              <a:spcBef>
                <a:spcPct val="20000"/>
              </a:spcBef>
              <a:spcAft>
                <a:spcPct val="0"/>
              </a:spcAft>
              <a:buSzPct val="100000"/>
              <a:buFont typeface="Zapf Dingbats"/>
              <a:buNone/>
            </a:pPr>
            <a:r>
              <a:rPr lang="en-US" sz="1400" dirty="0">
                <a:solidFill>
                  <a:prstClr val="black"/>
                </a:solidFill>
                <a:latin typeface="Arial" panose="020B0604020202020204" pitchFamily="34" charset="0"/>
                <a:ea typeface="ＭＳ Ｐゴシック" pitchFamily="34" charset="-128"/>
                <a:cs typeface="Arial" panose="020B0604020202020204" pitchFamily="34" charset="0"/>
              </a:rPr>
              <a:t>A Historical Perspective” </a:t>
            </a:r>
            <a:r>
              <a:rPr lang="en-US" sz="1400" i="1" dirty="0">
                <a:solidFill>
                  <a:prstClr val="black"/>
                </a:solidFill>
                <a:latin typeface="Arial" panose="020B0604020202020204" pitchFamily="34" charset="0"/>
                <a:ea typeface="ＭＳ Ｐゴシック" pitchFamily="34" charset="-128"/>
                <a:cs typeface="Arial" panose="020B0604020202020204" pitchFamily="34" charset="0"/>
              </a:rPr>
              <a:t>Toxicological Sci</a:t>
            </a:r>
            <a:r>
              <a:rPr lang="en-US" sz="1400" dirty="0">
                <a:solidFill>
                  <a:prstClr val="black"/>
                </a:solidFill>
                <a:latin typeface="Arial" panose="020B0604020202020204" pitchFamily="34" charset="0"/>
                <a:ea typeface="ＭＳ Ｐゴシック" pitchFamily="34" charset="-128"/>
                <a:cs typeface="Arial" panose="020B0604020202020204" pitchFamily="34" charset="0"/>
              </a:rPr>
              <a:t> 123(2): 305–332.</a:t>
            </a:r>
          </a:p>
          <a:p>
            <a:pPr eaLnBrk="0" fontAlgn="base" hangingPunct="0">
              <a:lnSpc>
                <a:spcPct val="90000"/>
              </a:lnSpc>
              <a:spcBef>
                <a:spcPct val="20000"/>
              </a:spcBef>
              <a:spcAft>
                <a:spcPct val="0"/>
              </a:spcAft>
              <a:buSzPct val="100000"/>
              <a:buFont typeface="Monotype Sorts"/>
              <a:buNone/>
            </a:pPr>
            <a:endParaRPr lang="en-US" sz="2400" dirty="0">
              <a:solidFill>
                <a:prstClr val="black"/>
              </a:solidFill>
              <a:ea typeface="ＭＳ Ｐゴシック" pitchFamily="34" charset="-128"/>
            </a:endParaRPr>
          </a:p>
        </p:txBody>
      </p:sp>
    </p:spTree>
    <p:extLst>
      <p:ext uri="{BB962C8B-B14F-4D97-AF65-F5344CB8AC3E}">
        <p14:creationId xmlns:p14="http://schemas.microsoft.com/office/powerpoint/2010/main" xmlns="" val="322474348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117" y="370423"/>
            <a:ext cx="10058400" cy="1450757"/>
          </a:xfrm>
        </p:spPr>
        <p:txBody>
          <a:bodyPr/>
          <a:lstStyle/>
          <a:p>
            <a:r>
              <a:rPr lang="en-US" dirty="0" smtClean="0"/>
              <a:t>Health Impacts - Radon </a:t>
            </a:r>
            <a:endParaRPr lang="en-US" dirty="0"/>
          </a:p>
        </p:txBody>
      </p:sp>
      <p:sp>
        <p:nvSpPr>
          <p:cNvPr id="3" name="Content Placeholder 2"/>
          <p:cNvSpPr>
            <a:spLocks noGrp="1"/>
          </p:cNvSpPr>
          <p:nvPr>
            <p:ph idx="1"/>
          </p:nvPr>
        </p:nvSpPr>
        <p:spPr>
          <a:xfrm>
            <a:off x="375297" y="2258758"/>
            <a:ext cx="5482167" cy="3922643"/>
          </a:xfrm>
        </p:spPr>
        <p:txBody>
          <a:bodyPr>
            <a:normAutofit/>
          </a:bodyPr>
          <a:lstStyle/>
          <a:p>
            <a:r>
              <a:rPr lang="en-US" sz="3600" dirty="0" smtClean="0"/>
              <a:t>Radon (air)</a:t>
            </a:r>
          </a:p>
          <a:p>
            <a:pPr lvl="1"/>
            <a:r>
              <a:rPr lang="en-US" sz="2800" dirty="0"/>
              <a:t>21,000 lung ca deaths/yr in </a:t>
            </a:r>
            <a:r>
              <a:rPr lang="en-US" sz="2800" dirty="0" smtClean="0"/>
              <a:t>U.S</a:t>
            </a:r>
            <a:r>
              <a:rPr lang="en-US" sz="2800" dirty="0"/>
              <a:t>.</a:t>
            </a:r>
          </a:p>
          <a:p>
            <a:pPr lvl="1"/>
            <a:r>
              <a:rPr lang="en-US" sz="2800" dirty="0"/>
              <a:t>100 deaths/yr in </a:t>
            </a:r>
            <a:r>
              <a:rPr lang="en-US" sz="2800" dirty="0" smtClean="0"/>
              <a:t>NH!!</a:t>
            </a:r>
            <a:endParaRPr lang="en-US" sz="2800"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976731" y="569843"/>
            <a:ext cx="6149006" cy="565867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TextBox 3"/>
          <p:cNvSpPr txBox="1"/>
          <p:nvPr/>
        </p:nvSpPr>
        <p:spPr>
          <a:xfrm>
            <a:off x="611072" y="4127316"/>
            <a:ext cx="4999567" cy="1569660"/>
          </a:xfrm>
          <a:prstGeom prst="rect">
            <a:avLst/>
          </a:prstGeom>
          <a:solidFill>
            <a:schemeClr val="accent5">
              <a:lumMod val="20000"/>
              <a:lumOff val="80000"/>
            </a:schemeClr>
          </a:solidFill>
        </p:spPr>
        <p:txBody>
          <a:bodyPr wrap="square" rtlCol="0">
            <a:spAutoFit/>
          </a:bodyPr>
          <a:lstStyle/>
          <a:p>
            <a:r>
              <a:rPr lang="en-US" sz="2400" dirty="0">
                <a:cs typeface="Arial" panose="020B0604020202020204" pitchFamily="34" charset="0"/>
              </a:rPr>
              <a:t>Most of the risk from radon in water comes from breathing radon gas that is released into the air when water is used in the home.</a:t>
            </a:r>
            <a:endParaRPr lang="en-US" sz="2400" dirty="0"/>
          </a:p>
        </p:txBody>
      </p:sp>
    </p:spTree>
    <p:extLst>
      <p:ext uri="{BB962C8B-B14F-4D97-AF65-F5344CB8AC3E}">
        <p14:creationId xmlns:p14="http://schemas.microsoft.com/office/powerpoint/2010/main" xmlns="" val="2006634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106517" y="1080656"/>
            <a:ext cx="10176163" cy="619330"/>
          </a:xfrm>
        </p:spPr>
        <p:txBody>
          <a:bodyPr>
            <a:normAutofit/>
          </a:bodyPr>
          <a:lstStyle/>
          <a:p>
            <a:r>
              <a:rPr lang="en-US" sz="3200" dirty="0" smtClean="0">
                <a:latin typeface="+mn-lt"/>
                <a:cs typeface="Garamond"/>
              </a:rPr>
              <a:t>Health Effects for Common Well Water Contaminants </a:t>
            </a:r>
            <a:endParaRPr lang="en-US" sz="3200" dirty="0">
              <a:latin typeface="+mn-lt"/>
            </a:endParaRPr>
          </a:p>
        </p:txBody>
      </p:sp>
      <p:sp>
        <p:nvSpPr>
          <p:cNvPr id="7" name="Content Placeholder 6"/>
          <p:cNvSpPr>
            <a:spLocks noGrp="1"/>
          </p:cNvSpPr>
          <p:nvPr>
            <p:ph idx="1"/>
          </p:nvPr>
        </p:nvSpPr>
        <p:spPr>
          <a:xfrm>
            <a:off x="622300" y="1968500"/>
            <a:ext cx="7483288" cy="4306176"/>
          </a:xfrm>
        </p:spPr>
        <p:txBody>
          <a:bodyPr>
            <a:noAutofit/>
          </a:bodyPr>
          <a:lstStyle/>
          <a:p>
            <a:r>
              <a:rPr lang="en-US" sz="2800" b="1" i="1" dirty="0" err="1" smtClean="0">
                <a:solidFill>
                  <a:srgbClr val="FF0000"/>
                </a:solidFill>
                <a:cs typeface="Garamond"/>
              </a:rPr>
              <a:t>E.coli</a:t>
            </a:r>
            <a:r>
              <a:rPr lang="en-US" sz="2800" b="1" i="1" dirty="0" smtClean="0">
                <a:solidFill>
                  <a:srgbClr val="FF0000"/>
                </a:solidFill>
                <a:cs typeface="Garamond"/>
              </a:rPr>
              <a:t> </a:t>
            </a:r>
            <a:r>
              <a:rPr lang="en-US" sz="2800" b="1" dirty="0" smtClean="0">
                <a:solidFill>
                  <a:srgbClr val="FF0000"/>
                </a:solidFill>
                <a:cs typeface="Garamond"/>
              </a:rPr>
              <a:t>Bacteria / Fecal Contamination</a:t>
            </a:r>
            <a:r>
              <a:rPr lang="en-US" sz="2800" b="1" dirty="0" smtClean="0">
                <a:solidFill>
                  <a:srgbClr val="00693E"/>
                </a:solidFill>
                <a:cs typeface="Garamond"/>
              </a:rPr>
              <a:t> </a:t>
            </a:r>
          </a:p>
          <a:p>
            <a:r>
              <a:rPr lang="en-US" sz="2800" dirty="0" smtClean="0">
                <a:cs typeface="Arial" panose="020B0604020202020204" pitchFamily="34" charset="0"/>
              </a:rPr>
              <a:t>Diarrhea</a:t>
            </a:r>
            <a:r>
              <a:rPr lang="en-US" sz="2800" dirty="0">
                <a:cs typeface="Arial" panose="020B0604020202020204" pitchFamily="34" charset="0"/>
              </a:rPr>
              <a:t>, vomiting, </a:t>
            </a:r>
            <a:r>
              <a:rPr lang="en-US" sz="2800" dirty="0" smtClean="0">
                <a:cs typeface="Arial" panose="020B0604020202020204" pitchFamily="34" charset="0"/>
              </a:rPr>
              <a:t>death! Vulnerable </a:t>
            </a:r>
            <a:r>
              <a:rPr lang="en-US" sz="2800" dirty="0">
                <a:cs typeface="Arial" panose="020B0604020202020204" pitchFamily="34" charset="0"/>
              </a:rPr>
              <a:t>population most at </a:t>
            </a:r>
            <a:r>
              <a:rPr lang="en-US" sz="2800" dirty="0" smtClean="0">
                <a:cs typeface="Arial" panose="020B0604020202020204" pitchFamily="34" charset="0"/>
              </a:rPr>
              <a:t>risk.</a:t>
            </a:r>
            <a:endParaRPr lang="en-US" sz="2800" dirty="0">
              <a:cs typeface="Arial" panose="020B0604020202020204" pitchFamily="34" charset="0"/>
            </a:endParaRPr>
          </a:p>
          <a:p>
            <a:pPr>
              <a:lnSpc>
                <a:spcPct val="100000"/>
              </a:lnSpc>
              <a:spcBef>
                <a:spcPts val="0"/>
              </a:spcBef>
            </a:pPr>
            <a:r>
              <a:rPr lang="en-US" sz="2800" b="1" dirty="0" smtClean="0">
                <a:solidFill>
                  <a:srgbClr val="FF0000"/>
                </a:solidFill>
                <a:cs typeface="Garamond"/>
              </a:rPr>
              <a:t>Nitrate</a:t>
            </a:r>
          </a:p>
          <a:p>
            <a:pPr>
              <a:lnSpc>
                <a:spcPct val="100000"/>
              </a:lnSpc>
              <a:spcBef>
                <a:spcPts val="0"/>
              </a:spcBef>
            </a:pPr>
            <a:r>
              <a:rPr lang="en-US" sz="2800" b="1" dirty="0" smtClean="0">
                <a:cs typeface="Arial" panose="020B0604020202020204" pitchFamily="34" charset="0"/>
              </a:rPr>
              <a:t>Infants under </a:t>
            </a:r>
            <a:r>
              <a:rPr lang="en-US" sz="2800" b="1" dirty="0">
                <a:cs typeface="Arial" panose="020B0604020202020204" pitchFamily="34" charset="0"/>
              </a:rPr>
              <a:t>six </a:t>
            </a:r>
            <a:r>
              <a:rPr lang="en-US" sz="2800" b="1" dirty="0" smtClean="0">
                <a:cs typeface="Arial" panose="020B0604020202020204" pitchFamily="34" charset="0"/>
              </a:rPr>
              <a:t>months</a:t>
            </a:r>
            <a:r>
              <a:rPr lang="en-US" sz="2800" dirty="0" smtClean="0">
                <a:cs typeface="Arial" panose="020B0604020202020204" pitchFamily="34" charset="0"/>
              </a:rPr>
              <a:t> “blue-baby </a:t>
            </a:r>
            <a:r>
              <a:rPr lang="en-US" sz="2800" dirty="0">
                <a:cs typeface="Arial" panose="020B0604020202020204" pitchFamily="34" charset="0"/>
              </a:rPr>
              <a:t>syndrome” (</a:t>
            </a:r>
            <a:r>
              <a:rPr lang="en-US" sz="2800" dirty="0" err="1">
                <a:cs typeface="Arial" panose="020B0604020202020204" pitchFamily="34" charset="0"/>
              </a:rPr>
              <a:t>methemoglobinemia</a:t>
            </a:r>
            <a:r>
              <a:rPr lang="en-US" sz="2800" dirty="0">
                <a:cs typeface="Arial" panose="020B0604020202020204" pitchFamily="34" charset="0"/>
              </a:rPr>
              <a:t>), </a:t>
            </a:r>
            <a:r>
              <a:rPr lang="en-US" sz="2800" dirty="0" smtClean="0">
                <a:cs typeface="Arial" panose="020B0604020202020204" pitchFamily="34" charset="0"/>
              </a:rPr>
              <a:t>coma </a:t>
            </a:r>
            <a:r>
              <a:rPr lang="en-US" sz="2800" dirty="0">
                <a:cs typeface="Arial" panose="020B0604020202020204" pitchFamily="34" charset="0"/>
              </a:rPr>
              <a:t>and death.</a:t>
            </a:r>
            <a:endParaRPr lang="en-US" sz="2800" b="1" dirty="0" smtClean="0">
              <a:solidFill>
                <a:srgbClr val="00693E"/>
              </a:solidFill>
              <a:cs typeface="Garamond"/>
            </a:endParaRPr>
          </a:p>
          <a:p>
            <a:pPr>
              <a:lnSpc>
                <a:spcPct val="100000"/>
              </a:lnSpc>
            </a:pPr>
            <a:r>
              <a:rPr lang="en-US" sz="2800" b="1" dirty="0" smtClean="0">
                <a:solidFill>
                  <a:srgbClr val="FF0000"/>
                </a:solidFill>
                <a:cs typeface="Garamond"/>
              </a:rPr>
              <a:t>Lead</a:t>
            </a:r>
          </a:p>
          <a:p>
            <a:pPr>
              <a:lnSpc>
                <a:spcPct val="100000"/>
              </a:lnSpc>
              <a:spcBef>
                <a:spcPts val="0"/>
              </a:spcBef>
            </a:pPr>
            <a:r>
              <a:rPr lang="en-US" sz="2800" b="1" dirty="0">
                <a:cs typeface="Arial" panose="020B0604020202020204" pitchFamily="34" charset="0"/>
              </a:rPr>
              <a:t>Infants and </a:t>
            </a:r>
            <a:r>
              <a:rPr lang="en-US" sz="2800" b="1" dirty="0" smtClean="0">
                <a:cs typeface="Arial" panose="020B0604020202020204" pitchFamily="34" charset="0"/>
              </a:rPr>
              <a:t>Children </a:t>
            </a:r>
            <a:r>
              <a:rPr lang="en-US" sz="2800" dirty="0" smtClean="0">
                <a:cs typeface="Arial" panose="020B0604020202020204" pitchFamily="34" charset="0"/>
              </a:rPr>
              <a:t>most vulnerable, irreversible, developmental, behavioral health effects</a:t>
            </a:r>
            <a:endParaRPr lang="en-US" sz="2800" dirty="0">
              <a:cs typeface="Arial" panose="020B0604020202020204" pitchFamily="34" charset="0"/>
            </a:endParaRPr>
          </a:p>
        </p:txBody>
      </p:sp>
      <p:sp>
        <p:nvSpPr>
          <p:cNvPr id="2" name="Slide Number Placeholder 1"/>
          <p:cNvSpPr>
            <a:spLocks noGrp="1"/>
          </p:cNvSpPr>
          <p:nvPr>
            <p:ph type="sldNum" sz="quarter" idx="12"/>
          </p:nvPr>
        </p:nvSpPr>
        <p:spPr/>
        <p:txBody>
          <a:bodyPr/>
          <a:lstStyle/>
          <a:p>
            <a:fld id="{E1245193-F3FD-4E6D-AE85-AB6C883A50AA}" type="slidenum">
              <a:rPr lang="en-US" smtClean="0"/>
              <a:pPr/>
              <a:t>14</a:t>
            </a:fld>
            <a:endParaRPr lang="en-US" dirty="0"/>
          </a:p>
        </p:txBody>
      </p:sp>
      <p:pic>
        <p:nvPicPr>
          <p:cNvPr id="8" name="Picture 2" descr="https://imageserv9.team-logic.com/mediaLibrary/204/Effects-of-Lead-Poisoning_on_children.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105588" y="2120900"/>
            <a:ext cx="3797300" cy="37973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971120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latin typeface="+mn-lt"/>
              </a:rPr>
              <a:t>Section 3 </a:t>
            </a:r>
            <a:endParaRPr lang="en-US" sz="6000" b="1" dirty="0">
              <a:latin typeface="+mn-lt"/>
            </a:endParaRPr>
          </a:p>
        </p:txBody>
      </p:sp>
      <p:sp>
        <p:nvSpPr>
          <p:cNvPr id="3" name="Content Placeholder 2"/>
          <p:cNvSpPr>
            <a:spLocks noGrp="1"/>
          </p:cNvSpPr>
          <p:nvPr>
            <p:ph idx="1"/>
          </p:nvPr>
        </p:nvSpPr>
        <p:spPr/>
        <p:txBody>
          <a:bodyPr>
            <a:normAutofit/>
          </a:bodyPr>
          <a:lstStyle/>
          <a:p>
            <a:r>
              <a:rPr lang="en-US" sz="6600" dirty="0" smtClean="0">
                <a:latin typeface="+mj-lt"/>
              </a:rPr>
              <a:t>Testing</a:t>
            </a:r>
            <a:r>
              <a:rPr lang="en-US" sz="7200" dirty="0" smtClean="0"/>
              <a:t> </a:t>
            </a:r>
            <a:endParaRPr lang="en-US" sz="7200" dirty="0"/>
          </a:p>
        </p:txBody>
      </p:sp>
      <p:pic>
        <p:nvPicPr>
          <p:cNvPr id="5" name="Picture 4" descr="https://sp.yimg.com/xj/th?id=OIP.M86314255605ce574de6c32236718a5a1o0&amp;pid=15.1&amp;P=0&amp;w=300&amp;h=300"/>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26480" y="1907193"/>
            <a:ext cx="4290060" cy="4290060"/>
          </a:xfrm>
          <a:prstGeom prst="rect">
            <a:avLst/>
          </a:prstGeom>
          <a:noFill/>
          <a:ln>
            <a:noFill/>
          </a:ln>
        </p:spPr>
      </p:pic>
    </p:spTree>
    <p:extLst>
      <p:ext uri="{BB962C8B-B14F-4D97-AF65-F5344CB8AC3E}">
        <p14:creationId xmlns:p14="http://schemas.microsoft.com/office/powerpoint/2010/main" xmlns="" val="15227956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smtClean="0">
                <a:solidFill>
                  <a:srgbClr val="E8B100"/>
                </a:solidFill>
              </a:rPr>
              <a:t/>
            </a:r>
            <a:br>
              <a:rPr lang="en-US" altLang="en-US" dirty="0" smtClean="0">
                <a:solidFill>
                  <a:srgbClr val="E8B100"/>
                </a:solidFill>
              </a:rPr>
            </a:br>
            <a:r>
              <a:rPr lang="en-US" altLang="en-US" dirty="0">
                <a:solidFill>
                  <a:srgbClr val="E8B100"/>
                </a:solidFill>
              </a:rPr>
              <a:t/>
            </a:r>
            <a:br>
              <a:rPr lang="en-US" altLang="en-US" dirty="0">
                <a:solidFill>
                  <a:srgbClr val="E8B100"/>
                </a:solidFill>
              </a:rPr>
            </a:br>
            <a:r>
              <a:rPr lang="en-US" altLang="en-US" dirty="0" smtClean="0">
                <a:solidFill>
                  <a:srgbClr val="E8B100"/>
                </a:solidFill>
              </a:rPr>
              <a:t/>
            </a:r>
            <a:br>
              <a:rPr lang="en-US" altLang="en-US" dirty="0" smtClean="0">
                <a:solidFill>
                  <a:srgbClr val="E8B100"/>
                </a:solidFill>
              </a:rPr>
            </a:br>
            <a:r>
              <a:rPr lang="en-US" altLang="en-US" dirty="0">
                <a:solidFill>
                  <a:srgbClr val="E8B100"/>
                </a:solidFill>
              </a:rPr>
              <a:t/>
            </a:r>
            <a:br>
              <a:rPr lang="en-US" altLang="en-US" dirty="0">
                <a:solidFill>
                  <a:srgbClr val="E8B100"/>
                </a:solidFill>
              </a:rPr>
            </a:br>
            <a:r>
              <a:rPr lang="en-US" altLang="en-US" dirty="0" smtClean="0">
                <a:solidFill>
                  <a:srgbClr val="E8B100"/>
                </a:solidFill>
              </a:rPr>
              <a:t/>
            </a:r>
            <a:br>
              <a:rPr lang="en-US" altLang="en-US" dirty="0" smtClean="0">
                <a:solidFill>
                  <a:srgbClr val="E8B100"/>
                </a:solidFill>
              </a:rPr>
            </a:br>
            <a:r>
              <a:rPr lang="en-US" altLang="en-US" dirty="0">
                <a:solidFill>
                  <a:srgbClr val="F5C821"/>
                </a:solidFill>
              </a:rPr>
              <a:t/>
            </a:r>
            <a:br>
              <a:rPr lang="en-US" altLang="en-US" dirty="0">
                <a:solidFill>
                  <a:srgbClr val="F5C821"/>
                </a:solidFill>
              </a:rPr>
            </a:br>
            <a:r>
              <a:rPr lang="en-US" altLang="en-US" b="1" dirty="0" smtClean="0">
                <a:solidFill>
                  <a:schemeClr val="tx1"/>
                </a:solidFill>
              </a:rPr>
              <a:t>New Hampshire Public Health  Laboratories</a:t>
            </a:r>
            <a:r>
              <a:rPr lang="en-US" altLang="en-US" dirty="0">
                <a:solidFill>
                  <a:srgbClr val="F5C821"/>
                </a:solidFill>
              </a:rPr>
              <a:t/>
            </a:r>
            <a:br>
              <a:rPr lang="en-US" altLang="en-US" dirty="0">
                <a:solidFill>
                  <a:srgbClr val="F5C821"/>
                </a:solidFill>
              </a:rPr>
            </a:br>
            <a:endParaRPr lang="en-US" dirty="0"/>
          </a:p>
        </p:txBody>
      </p:sp>
      <p:sp>
        <p:nvSpPr>
          <p:cNvPr id="5122" name="Text Placeholder 2"/>
          <p:cNvSpPr>
            <a:spLocks noGrp="1"/>
          </p:cNvSpPr>
          <p:nvPr>
            <p:ph idx="1"/>
          </p:nvPr>
        </p:nvSpPr>
        <p:spPr/>
        <p:txBody>
          <a:bodyPr/>
          <a:lstStyle/>
          <a:p>
            <a:r>
              <a:rPr lang="en-US" altLang="en-US" sz="3200" b="1" dirty="0"/>
              <a:t>Principle Laboratory for the State of New Hampshire </a:t>
            </a:r>
            <a:endParaRPr lang="en-US" altLang="en-US" sz="3200" b="1" dirty="0" smtClean="0"/>
          </a:p>
          <a:p>
            <a:r>
              <a:rPr lang="en-US" altLang="en-US" sz="3200" dirty="0" smtClean="0"/>
              <a:t>Support Department of Environmental Services in administering and enforcing federal Safe Drinking Water Act</a:t>
            </a:r>
          </a:p>
          <a:p>
            <a:pPr lvl="1"/>
            <a:r>
              <a:rPr lang="en-US" altLang="en-US" sz="2400" dirty="0" smtClean="0"/>
              <a:t>Maintain accreditation, capability and capacity to analyze all primary drinking water parameters in the event of an emergency or enforcement action.</a:t>
            </a:r>
          </a:p>
          <a:p>
            <a:pPr lvl="1" eaLnBrk="1" hangingPunct="1">
              <a:buFontTx/>
              <a:buNone/>
            </a:pPr>
            <a:endParaRPr lang="en-US" altLang="en-US" dirty="0" smtClean="0"/>
          </a:p>
          <a:p>
            <a:pPr marL="457200" lvl="1" indent="0">
              <a:buNone/>
            </a:pPr>
            <a:endParaRPr lang="en-US" altLang="en-US" dirty="0" smtClean="0"/>
          </a:p>
          <a:p>
            <a:pPr marL="457200" lvl="1" indent="0">
              <a:buNone/>
            </a:pPr>
            <a:endParaRPr lang="en-US" altLang="en-US" dirty="0"/>
          </a:p>
          <a:p>
            <a:pPr marL="457200" lvl="1" indent="0">
              <a:buNone/>
            </a:pPr>
            <a:endParaRPr lang="en-US" altLang="en-US" dirty="0" smtClean="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53422" y="4080372"/>
            <a:ext cx="1271587" cy="156743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1" name="Picture 3" descr="R:\OCPH\SHARED\ADMINISTRATIVE OPERATIONS\Communications\DPHS Communications Framework\Image Library\NHDPHS_Logo_DHHS_Seal_colormatch_2012_smaller.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569507" y="4080372"/>
            <a:ext cx="3196912" cy="1517082"/>
          </a:xfrm>
          <a:prstGeom prst="rect">
            <a:avLst/>
          </a:prstGeom>
          <a:solidFill>
            <a:schemeClr val="accent5">
              <a:lumMod val="20000"/>
              <a:lumOff val="80000"/>
            </a:schemeClr>
          </a:solidFill>
          <a:extLst/>
        </p:spPr>
      </p:pic>
    </p:spTree>
    <p:extLst>
      <p:ext uri="{BB962C8B-B14F-4D97-AF65-F5344CB8AC3E}">
        <p14:creationId xmlns:p14="http://schemas.microsoft.com/office/powerpoint/2010/main" xmlns="" val="290127976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49086" y="220133"/>
            <a:ext cx="9136289" cy="812141"/>
          </a:xfrm>
        </p:spPr>
        <p:txBody>
          <a:bodyPr anchor="ctr">
            <a:normAutofit/>
          </a:bodyPr>
          <a:lstStyle/>
          <a:p>
            <a:r>
              <a:rPr lang="en-US" dirty="0" smtClean="0"/>
              <a:t>What to Test </a:t>
            </a:r>
            <a:endParaRPr lang="en-US" sz="2700" dirty="0"/>
          </a:p>
        </p:txBody>
      </p:sp>
      <p:pic>
        <p:nvPicPr>
          <p:cNvPr id="1026" name="Picture 2"/>
          <p:cNvPicPr>
            <a:picLocks noGrp="1" noChangeAspect="1" noChangeArrowheads="1"/>
          </p:cNvPicPr>
          <p:nvPr>
            <p:ph idx="4294967295"/>
          </p:nvPr>
        </p:nvPicPr>
        <p:blipFill>
          <a:blip r:embed="rId3" cstate="print">
            <a:extLst>
              <a:ext uri="{28A0092B-C50C-407E-A947-70E740481C1C}">
                <a14:useLocalDpi xmlns:a14="http://schemas.microsoft.com/office/drawing/2010/main" xmlns="" val="0"/>
              </a:ext>
            </a:extLst>
          </a:blip>
          <a:stretch>
            <a:fillRect/>
          </a:stretch>
        </p:blipFill>
        <p:spPr bwMode="auto">
          <a:xfrm>
            <a:off x="7354207" y="1032274"/>
            <a:ext cx="4413250" cy="5156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p:nvPr/>
        </p:nvSpPr>
        <p:spPr>
          <a:xfrm>
            <a:off x="925285" y="1032274"/>
            <a:ext cx="6508447" cy="4754122"/>
          </a:xfrm>
          <a:prstGeom prst="rect">
            <a:avLst/>
          </a:prstGeom>
        </p:spPr>
        <p:txBody>
          <a:bodyPr wrap="square">
            <a:spAutoFit/>
          </a:bodyPr>
          <a:lstStyle/>
          <a:p>
            <a:r>
              <a:rPr lang="en-US" sz="3200" b="1" dirty="0" smtClean="0"/>
              <a:t>NH DES Standard Analysis and Radiological Analysis</a:t>
            </a:r>
          </a:p>
          <a:p>
            <a:endParaRPr lang="en-US" altLang="en-US" sz="2400" b="1" dirty="0">
              <a:effectLst>
                <a:outerShdw blurRad="38100" dist="38100" dir="2700000" algn="tl">
                  <a:srgbClr val="FFFFFF"/>
                </a:outerShdw>
              </a:effectLst>
              <a:latin typeface="+mj-lt"/>
              <a:ea typeface="+mj-ea"/>
              <a:cs typeface="+mj-cs"/>
            </a:endParaRPr>
          </a:p>
          <a:p>
            <a:r>
              <a:rPr lang="en-US" altLang="en-US" sz="3200" b="1" dirty="0" smtClean="0">
                <a:effectLst>
                  <a:outerShdw blurRad="38100" dist="38100" dir="2700000" algn="tl">
                    <a:srgbClr val="FFFFFF"/>
                  </a:outerShdw>
                </a:effectLst>
                <a:latin typeface="Calibri" pitchFamily="34" charset="0"/>
                <a:ea typeface="+mj-ea"/>
                <a:cs typeface="+mj-cs"/>
              </a:rPr>
              <a:t>Additional Tests for Private Wells</a:t>
            </a:r>
            <a:endParaRPr lang="en-US" sz="3200" b="1" dirty="0" smtClean="0"/>
          </a:p>
          <a:p>
            <a:pPr lvl="0">
              <a:lnSpc>
                <a:spcPct val="90000"/>
              </a:lnSpc>
              <a:spcBef>
                <a:spcPts val="1000"/>
              </a:spcBef>
            </a:pPr>
            <a:r>
              <a:rPr lang="en-US" sz="2400" dirty="0" smtClean="0">
                <a:solidFill>
                  <a:prstClr val="black"/>
                </a:solidFill>
              </a:rPr>
              <a:t>Volatile Organic Chemical (VOCs)</a:t>
            </a:r>
          </a:p>
          <a:p>
            <a:pPr marL="685800" lvl="1" indent="-228600">
              <a:lnSpc>
                <a:spcPct val="90000"/>
              </a:lnSpc>
              <a:spcBef>
                <a:spcPts val="500"/>
              </a:spcBef>
              <a:buFont typeface="Arial" panose="020B0604020202020204" pitchFamily="34" charset="0"/>
              <a:buChar char="•"/>
            </a:pPr>
            <a:r>
              <a:rPr lang="en-US" sz="2400" dirty="0" smtClean="0">
                <a:solidFill>
                  <a:prstClr val="black"/>
                </a:solidFill>
              </a:rPr>
              <a:t>Gasoline  Related Compounds (MTBE)</a:t>
            </a:r>
          </a:p>
          <a:p>
            <a:pPr marL="685800" lvl="1" indent="-228600">
              <a:lnSpc>
                <a:spcPct val="90000"/>
              </a:lnSpc>
              <a:spcBef>
                <a:spcPts val="500"/>
              </a:spcBef>
              <a:buFont typeface="Arial" panose="020B0604020202020204" pitchFamily="34" charset="0"/>
              <a:buChar char="•"/>
            </a:pPr>
            <a:r>
              <a:rPr lang="en-US" sz="2400" dirty="0" smtClean="0">
                <a:solidFill>
                  <a:prstClr val="black"/>
                </a:solidFill>
              </a:rPr>
              <a:t>Chlorinated Solvents</a:t>
            </a:r>
          </a:p>
          <a:p>
            <a:pPr lvl="0">
              <a:lnSpc>
                <a:spcPct val="90000"/>
              </a:lnSpc>
              <a:spcBef>
                <a:spcPts val="1000"/>
              </a:spcBef>
            </a:pPr>
            <a:r>
              <a:rPr lang="en-US" sz="2400" dirty="0" smtClean="0">
                <a:solidFill>
                  <a:prstClr val="black"/>
                </a:solidFill>
              </a:rPr>
              <a:t>Semi-Volatile Organics</a:t>
            </a:r>
          </a:p>
          <a:p>
            <a:pPr marL="685800" lvl="1" indent="-228600">
              <a:lnSpc>
                <a:spcPct val="90000"/>
              </a:lnSpc>
              <a:spcBef>
                <a:spcPts val="500"/>
              </a:spcBef>
              <a:buFont typeface="Arial" panose="020B0604020202020204" pitchFamily="34" charset="0"/>
              <a:buChar char="•"/>
            </a:pPr>
            <a:r>
              <a:rPr lang="en-US" sz="2400" dirty="0" smtClean="0">
                <a:solidFill>
                  <a:prstClr val="black"/>
                </a:solidFill>
              </a:rPr>
              <a:t>Petroleum Hydrocarbons</a:t>
            </a:r>
          </a:p>
          <a:p>
            <a:pPr marL="685800" lvl="1" indent="-228600">
              <a:lnSpc>
                <a:spcPct val="90000"/>
              </a:lnSpc>
              <a:spcBef>
                <a:spcPts val="500"/>
              </a:spcBef>
              <a:buFont typeface="Arial" panose="020B0604020202020204" pitchFamily="34" charset="0"/>
              <a:buChar char="•"/>
            </a:pPr>
            <a:r>
              <a:rPr lang="en-US" sz="2400" dirty="0" smtClean="0">
                <a:solidFill>
                  <a:prstClr val="black"/>
                </a:solidFill>
              </a:rPr>
              <a:t>Pesticides/Herbicides</a:t>
            </a:r>
          </a:p>
          <a:p>
            <a:endParaRPr lang="en-US" sz="2000" dirty="0"/>
          </a:p>
        </p:txBody>
      </p:sp>
    </p:spTree>
    <p:extLst>
      <p:ext uri="{BB962C8B-B14F-4D97-AF65-F5344CB8AC3E}">
        <p14:creationId xmlns:p14="http://schemas.microsoft.com/office/powerpoint/2010/main" xmlns="" val="13997059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932656" y="365125"/>
            <a:ext cx="11259344" cy="685800"/>
          </a:xfrm>
        </p:spPr>
        <p:txBody>
          <a:bodyPr>
            <a:noAutofit/>
          </a:bodyPr>
          <a:lstStyle/>
          <a:p>
            <a:r>
              <a:rPr lang="en-US" dirty="0" smtClean="0"/>
              <a:t>When to Test</a:t>
            </a:r>
            <a:endParaRPr lang="en-US" dirty="0"/>
          </a:p>
        </p:txBody>
      </p:sp>
      <p:sp>
        <p:nvSpPr>
          <p:cNvPr id="3" name="Text Placeholder 2"/>
          <p:cNvSpPr>
            <a:spLocks noGrp="1"/>
          </p:cNvSpPr>
          <p:nvPr>
            <p:ph type="body" idx="4294967295"/>
          </p:nvPr>
        </p:nvSpPr>
        <p:spPr>
          <a:xfrm>
            <a:off x="932655" y="1225776"/>
            <a:ext cx="4979419" cy="777195"/>
          </a:xfrm>
        </p:spPr>
        <p:txBody>
          <a:bodyPr>
            <a:normAutofit/>
          </a:bodyPr>
          <a:lstStyle/>
          <a:p>
            <a:r>
              <a:rPr lang="en-US" sz="2400" dirty="0" smtClean="0"/>
              <a:t>Follow the NH DES Well Testing Schedule </a:t>
            </a:r>
            <a:endParaRPr lang="en-US" sz="2400" dirty="0"/>
          </a:p>
        </p:txBody>
      </p:sp>
      <p:sp>
        <p:nvSpPr>
          <p:cNvPr id="8" name="Text Placeholder 7"/>
          <p:cNvSpPr>
            <a:spLocks noGrp="1"/>
          </p:cNvSpPr>
          <p:nvPr>
            <p:ph type="body" sz="quarter" idx="4294967295"/>
          </p:nvPr>
        </p:nvSpPr>
        <p:spPr>
          <a:xfrm>
            <a:off x="6498771" y="1050925"/>
            <a:ext cx="5693229" cy="420914"/>
          </a:xfrm>
        </p:spPr>
        <p:txBody>
          <a:bodyPr>
            <a:normAutofit/>
          </a:bodyPr>
          <a:lstStyle/>
          <a:p>
            <a:r>
              <a:rPr lang="en-US" sz="2400" dirty="0" smtClean="0"/>
              <a:t>Other times to test your water: </a:t>
            </a:r>
            <a:endParaRPr lang="en-US" sz="2400" dirty="0"/>
          </a:p>
        </p:txBody>
      </p:sp>
      <p:pic>
        <p:nvPicPr>
          <p:cNvPr id="10" name="Picture 4"/>
          <p:cNvPicPr>
            <a:picLocks noGrp="1" noChangeAspect="1" noChangeArrowheads="1"/>
          </p:cNvPicPr>
          <p:nvPr>
            <p:ph sz="quarter" idx="4294967295"/>
          </p:nvPr>
        </p:nvPicPr>
        <p:blipFill>
          <a:blip r:embed="rId2" cstate="print"/>
          <a:stretch>
            <a:fillRect/>
          </a:stretch>
        </p:blipFill>
        <p:spPr bwMode="auto">
          <a:xfrm>
            <a:off x="6591542" y="2544128"/>
            <a:ext cx="4499732" cy="3108960"/>
          </a:xfrm>
          <a:prstGeom prst="rect">
            <a:avLst/>
          </a:prstGeom>
          <a:noFill/>
          <a:ln w="9525">
            <a:noFill/>
            <a:miter lim="800000"/>
            <a:headEnd/>
            <a:tailEnd/>
          </a:ln>
        </p:spPr>
      </p:pic>
      <p:pic>
        <p:nvPicPr>
          <p:cNvPr id="2" name="Picture 1"/>
          <p:cNvPicPr>
            <a:picLocks noChangeAspect="1"/>
          </p:cNvPicPr>
          <p:nvPr/>
        </p:nvPicPr>
        <p:blipFill rotWithShape="1">
          <a:blip r:embed="rId3" cstate="print"/>
          <a:srcRect t="5637"/>
          <a:stretch/>
        </p:blipFill>
        <p:spPr>
          <a:xfrm>
            <a:off x="932655" y="2177822"/>
            <a:ext cx="4972049" cy="3475266"/>
          </a:xfrm>
          <a:prstGeom prst="rect">
            <a:avLst/>
          </a:prstGeom>
        </p:spPr>
      </p:pic>
      <p:sp>
        <p:nvSpPr>
          <p:cNvPr id="11" name="TextBox 10"/>
          <p:cNvSpPr txBox="1"/>
          <p:nvPr/>
        </p:nvSpPr>
        <p:spPr>
          <a:xfrm>
            <a:off x="6738257" y="1471839"/>
            <a:ext cx="3950764" cy="923330"/>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tx1">
                    <a:lumMod val="75000"/>
                    <a:lumOff val="25000"/>
                  </a:schemeClr>
                </a:solidFill>
                <a:latin typeface="+mj-lt"/>
                <a:ea typeface="ＭＳ Ｐゴシック" pitchFamily="1" charset="-128"/>
                <a:cs typeface="ＭＳ Ｐゴシック" pitchFamily="1" charset="-128"/>
              </a:rPr>
              <a:t>If the well flooded</a:t>
            </a:r>
          </a:p>
          <a:p>
            <a:pPr marL="285750" indent="-285750">
              <a:buFont typeface="Arial" panose="020B0604020202020204" pitchFamily="34" charset="0"/>
              <a:buChar char="•"/>
            </a:pPr>
            <a:r>
              <a:rPr lang="en-US" dirty="0">
                <a:solidFill>
                  <a:schemeClr val="tx1">
                    <a:lumMod val="75000"/>
                    <a:lumOff val="25000"/>
                  </a:schemeClr>
                </a:solidFill>
                <a:latin typeface="+mj-lt"/>
                <a:ea typeface="ＭＳ Ｐゴシック" pitchFamily="1" charset="-128"/>
                <a:cs typeface="ＭＳ Ｐゴシック" pitchFamily="1" charset="-128"/>
              </a:rPr>
              <a:t>If you notice a change in the color, taste or smell of your well </a:t>
            </a:r>
            <a:r>
              <a:rPr lang="en-US" dirty="0" smtClean="0">
                <a:solidFill>
                  <a:schemeClr val="tx1">
                    <a:lumMod val="75000"/>
                    <a:lumOff val="25000"/>
                  </a:schemeClr>
                </a:solidFill>
                <a:latin typeface="+mj-lt"/>
                <a:ea typeface="ＭＳ Ｐゴシック" pitchFamily="1" charset="-128"/>
                <a:cs typeface="ＭＳ Ｐゴシック" pitchFamily="1" charset="-128"/>
              </a:rPr>
              <a:t>water</a:t>
            </a:r>
            <a:endParaRPr lang="en-US" dirty="0">
              <a:solidFill>
                <a:schemeClr val="tx1">
                  <a:lumMod val="75000"/>
                  <a:lumOff val="25000"/>
                </a:schemeClr>
              </a:solidFill>
              <a:latin typeface="+mj-lt"/>
            </a:endParaRPr>
          </a:p>
        </p:txBody>
      </p:sp>
    </p:spTree>
    <p:extLst>
      <p:ext uri="{BB962C8B-B14F-4D97-AF65-F5344CB8AC3E}">
        <p14:creationId xmlns:p14="http://schemas.microsoft.com/office/powerpoint/2010/main" xmlns="" val="12950449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480000">
            <a:off x="825232" y="1959959"/>
            <a:ext cx="3946957" cy="42386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8195" name="Text Box 3"/>
          <p:cNvSpPr txBox="1">
            <a:spLocks noChangeArrowheads="1"/>
          </p:cNvSpPr>
          <p:nvPr/>
        </p:nvSpPr>
        <p:spPr bwMode="auto">
          <a:xfrm>
            <a:off x="664029" y="228601"/>
            <a:ext cx="10588171" cy="830997"/>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square">
            <a:spAutoFit/>
          </a:bodyPr>
          <a:lstStyle>
            <a:lvl1pPr eaLnBrk="0" hangingPunct="0">
              <a:lnSpc>
                <a:spcPct val="90000"/>
              </a:lnSpc>
              <a:spcBef>
                <a:spcPct val="20000"/>
              </a:spcBef>
              <a:buBlip>
                <a:blip r:embed="rId4"/>
              </a:buBlip>
              <a:defRPr sz="3200">
                <a:solidFill>
                  <a:schemeClr val="tx1"/>
                </a:solidFill>
                <a:latin typeface="Calibri" pitchFamily="34" charset="0"/>
              </a:defRPr>
            </a:lvl1pPr>
            <a:lvl2pPr marL="742950" indent="-285750" eaLnBrk="0" hangingPunct="0">
              <a:lnSpc>
                <a:spcPct val="90000"/>
              </a:lnSpc>
              <a:spcBef>
                <a:spcPct val="20000"/>
              </a:spcBef>
              <a:buBlip>
                <a:blip r:embed="rId5"/>
              </a:buBlip>
              <a:defRPr sz="2800">
                <a:solidFill>
                  <a:schemeClr val="tx1"/>
                </a:solidFill>
                <a:latin typeface="Calibri" pitchFamily="34" charset="0"/>
              </a:defRPr>
            </a:lvl2pPr>
            <a:lvl3pPr marL="1143000" indent="-228600" eaLnBrk="0" hangingPunct="0">
              <a:lnSpc>
                <a:spcPct val="90000"/>
              </a:lnSpc>
              <a:spcBef>
                <a:spcPct val="20000"/>
              </a:spcBef>
              <a:buBlip>
                <a:blip r:embed="rId5"/>
              </a:buBlip>
              <a:defRPr sz="2400">
                <a:solidFill>
                  <a:schemeClr val="tx1"/>
                </a:solidFill>
                <a:latin typeface="Calibri" pitchFamily="34" charset="0"/>
              </a:defRPr>
            </a:lvl3pPr>
            <a:lvl4pPr marL="1600200" indent="-228600" eaLnBrk="0" hangingPunct="0">
              <a:lnSpc>
                <a:spcPct val="90000"/>
              </a:lnSpc>
              <a:spcBef>
                <a:spcPct val="20000"/>
              </a:spcBef>
              <a:buBlip>
                <a:blip r:embed="rId5"/>
              </a:buBlip>
              <a:defRPr sz="2400">
                <a:solidFill>
                  <a:schemeClr val="tx1"/>
                </a:solidFill>
                <a:latin typeface="Calibri" pitchFamily="34" charset="0"/>
              </a:defRPr>
            </a:lvl4pPr>
            <a:lvl5pPr marL="2057400" indent="-228600" eaLnBrk="0" hangingPunct="0">
              <a:lnSpc>
                <a:spcPct val="90000"/>
              </a:lnSpc>
              <a:spcBef>
                <a:spcPct val="20000"/>
              </a:spcBef>
              <a:buBlip>
                <a:blip r:embed="rId5"/>
              </a:buBlip>
              <a:defRPr sz="2400">
                <a:solidFill>
                  <a:schemeClr val="tx1"/>
                </a:solidFill>
                <a:latin typeface="Calibri" pitchFamily="34" charset="0"/>
              </a:defRPr>
            </a:lvl5pPr>
            <a:lvl6pPr marL="2514600" indent="-228600" eaLnBrk="0" fontAlgn="base" hangingPunct="0">
              <a:lnSpc>
                <a:spcPct val="90000"/>
              </a:lnSpc>
              <a:spcBef>
                <a:spcPct val="20000"/>
              </a:spcBef>
              <a:spcAft>
                <a:spcPct val="0"/>
              </a:spcAft>
              <a:buBlip>
                <a:blip r:embed="rId5"/>
              </a:buBlip>
              <a:defRPr sz="2400">
                <a:solidFill>
                  <a:schemeClr val="tx1"/>
                </a:solidFill>
                <a:latin typeface="Calibri" pitchFamily="34" charset="0"/>
              </a:defRPr>
            </a:lvl6pPr>
            <a:lvl7pPr marL="2971800" indent="-228600" eaLnBrk="0" fontAlgn="base" hangingPunct="0">
              <a:lnSpc>
                <a:spcPct val="90000"/>
              </a:lnSpc>
              <a:spcBef>
                <a:spcPct val="20000"/>
              </a:spcBef>
              <a:spcAft>
                <a:spcPct val="0"/>
              </a:spcAft>
              <a:buBlip>
                <a:blip r:embed="rId5"/>
              </a:buBlip>
              <a:defRPr sz="2400">
                <a:solidFill>
                  <a:schemeClr val="tx1"/>
                </a:solidFill>
                <a:latin typeface="Calibri" pitchFamily="34" charset="0"/>
              </a:defRPr>
            </a:lvl7pPr>
            <a:lvl8pPr marL="3429000" indent="-228600" eaLnBrk="0" fontAlgn="base" hangingPunct="0">
              <a:lnSpc>
                <a:spcPct val="90000"/>
              </a:lnSpc>
              <a:spcBef>
                <a:spcPct val="20000"/>
              </a:spcBef>
              <a:spcAft>
                <a:spcPct val="0"/>
              </a:spcAft>
              <a:buBlip>
                <a:blip r:embed="rId5"/>
              </a:buBlip>
              <a:defRPr sz="2400">
                <a:solidFill>
                  <a:schemeClr val="tx1"/>
                </a:solidFill>
                <a:latin typeface="Calibri" pitchFamily="34" charset="0"/>
              </a:defRPr>
            </a:lvl8pPr>
            <a:lvl9pPr marL="3886200" indent="-228600" eaLnBrk="0" fontAlgn="base" hangingPunct="0">
              <a:lnSpc>
                <a:spcPct val="90000"/>
              </a:lnSpc>
              <a:spcBef>
                <a:spcPct val="20000"/>
              </a:spcBef>
              <a:spcAft>
                <a:spcPct val="0"/>
              </a:spcAft>
              <a:buBlip>
                <a:blip r:embed="rId5"/>
              </a:buBlip>
              <a:defRPr sz="2400">
                <a:solidFill>
                  <a:schemeClr val="tx1"/>
                </a:solidFill>
                <a:latin typeface="Calibri" pitchFamily="34" charset="0"/>
              </a:defRPr>
            </a:lvl9pPr>
          </a:lstStyle>
          <a:p>
            <a:pPr eaLnBrk="1" hangingPunct="1">
              <a:lnSpc>
                <a:spcPct val="100000"/>
              </a:lnSpc>
              <a:spcBef>
                <a:spcPct val="50000"/>
              </a:spcBef>
              <a:buFontTx/>
              <a:buNone/>
            </a:pPr>
            <a:r>
              <a:rPr lang="en-US" altLang="en-US" sz="4800" dirty="0" smtClean="0">
                <a:solidFill>
                  <a:schemeClr val="tx1">
                    <a:lumMod val="75000"/>
                    <a:lumOff val="25000"/>
                  </a:schemeClr>
                </a:solidFill>
                <a:latin typeface="+mj-lt"/>
              </a:rPr>
              <a:t>Where to test </a:t>
            </a:r>
          </a:p>
        </p:txBody>
      </p:sp>
      <p:pic>
        <p:nvPicPr>
          <p:cNvPr id="4" name="Picture 3"/>
          <p:cNvPicPr>
            <a:picLocks noChangeAspect="1"/>
          </p:cNvPicPr>
          <p:nvPr/>
        </p:nvPicPr>
        <p:blipFill>
          <a:blip r:embed="rId6" cstate="print"/>
          <a:stretch>
            <a:fillRect/>
          </a:stretch>
        </p:blipFill>
        <p:spPr>
          <a:xfrm rot="360000">
            <a:off x="4548604" y="2327478"/>
            <a:ext cx="7202928" cy="2926080"/>
          </a:xfrm>
          <a:prstGeom prst="rect">
            <a:avLst/>
          </a:prstGeom>
        </p:spPr>
      </p:pic>
      <p:sp>
        <p:nvSpPr>
          <p:cNvPr id="3" name="Rectangle 2"/>
          <p:cNvSpPr/>
          <p:nvPr/>
        </p:nvSpPr>
        <p:spPr>
          <a:xfrm>
            <a:off x="2838420" y="1155374"/>
            <a:ext cx="5627914" cy="584775"/>
          </a:xfrm>
          <a:prstGeom prst="rect">
            <a:avLst/>
          </a:prstGeom>
          <a:solidFill>
            <a:schemeClr val="accent5">
              <a:lumMod val="20000"/>
              <a:lumOff val="80000"/>
            </a:schemeClr>
          </a:solidFill>
        </p:spPr>
        <p:txBody>
          <a:bodyPr wrap="square">
            <a:spAutoFit/>
          </a:bodyPr>
          <a:lstStyle/>
          <a:p>
            <a:pPr>
              <a:spcBef>
                <a:spcPct val="50000"/>
              </a:spcBef>
            </a:pPr>
            <a:r>
              <a:rPr lang="en-US" altLang="en-US" sz="3200" dirty="0">
                <a:solidFill>
                  <a:schemeClr val="tx1">
                    <a:lumMod val="75000"/>
                    <a:lumOff val="25000"/>
                  </a:schemeClr>
                </a:solidFill>
              </a:rPr>
              <a:t>Accredited Testing Laboratories </a:t>
            </a:r>
          </a:p>
        </p:txBody>
      </p:sp>
    </p:spTree>
    <p:extLst>
      <p:ext uri="{BB962C8B-B14F-4D97-AF65-F5344CB8AC3E}">
        <p14:creationId xmlns:p14="http://schemas.microsoft.com/office/powerpoint/2010/main" xmlns="" val="221996775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5200" y="711199"/>
            <a:ext cx="10464799" cy="1007533"/>
          </a:xfrm>
        </p:spPr>
        <p:txBody>
          <a:bodyPr>
            <a:normAutofit/>
          </a:bodyPr>
          <a:lstStyle/>
          <a:p>
            <a:r>
              <a:rPr lang="en-US" sz="6000" b="1" dirty="0" smtClean="0">
                <a:latin typeface="+mn-lt"/>
              </a:rPr>
              <a:t>OVERVIEW</a:t>
            </a:r>
            <a:endParaRPr lang="en-US" sz="6000" b="1" dirty="0">
              <a:latin typeface="+mn-lt"/>
            </a:endParaRPr>
          </a:p>
        </p:txBody>
      </p:sp>
      <p:sp>
        <p:nvSpPr>
          <p:cNvPr id="3" name="Content Placeholder 2"/>
          <p:cNvSpPr>
            <a:spLocks noGrp="1"/>
          </p:cNvSpPr>
          <p:nvPr>
            <p:ph idx="1"/>
          </p:nvPr>
        </p:nvSpPr>
        <p:spPr>
          <a:xfrm>
            <a:off x="1049866" y="1940560"/>
            <a:ext cx="10380133" cy="4195763"/>
          </a:xfrm>
        </p:spPr>
        <p:txBody>
          <a:bodyPr>
            <a:normAutofit/>
          </a:bodyPr>
          <a:lstStyle/>
          <a:p>
            <a:r>
              <a:rPr lang="en-US" sz="4800" dirty="0" smtClean="0"/>
              <a:t>Private Wells in New Hampshire</a:t>
            </a:r>
          </a:p>
          <a:p>
            <a:pPr marL="0" indent="0">
              <a:buNone/>
            </a:pPr>
            <a:r>
              <a:rPr lang="en-US" sz="4800" dirty="0"/>
              <a:t> </a:t>
            </a:r>
            <a:r>
              <a:rPr lang="en-US" sz="4800" dirty="0" smtClean="0"/>
              <a:t>Common Contaminants</a:t>
            </a:r>
            <a:endParaRPr lang="en-US" sz="4800" dirty="0"/>
          </a:p>
          <a:p>
            <a:r>
              <a:rPr lang="en-US" sz="4800" dirty="0"/>
              <a:t>Testing</a:t>
            </a:r>
          </a:p>
          <a:p>
            <a:r>
              <a:rPr lang="en-US" sz="4800" dirty="0" smtClean="0"/>
              <a:t>Treatment</a:t>
            </a:r>
          </a:p>
          <a:p>
            <a:pPr marL="0" indent="0">
              <a:buNone/>
            </a:pPr>
            <a:r>
              <a:rPr lang="en-US" sz="4800" dirty="0"/>
              <a:t> </a:t>
            </a:r>
            <a:r>
              <a:rPr lang="en-US" sz="4800" dirty="0" smtClean="0"/>
              <a:t>Community </a:t>
            </a:r>
            <a:r>
              <a:rPr lang="en-US" sz="4800" dirty="0"/>
              <a:t>Engagement </a:t>
            </a:r>
          </a:p>
          <a:p>
            <a:pPr marL="0" indent="0">
              <a:buNone/>
            </a:pPr>
            <a:endParaRPr lang="en-US" dirty="0"/>
          </a:p>
        </p:txBody>
      </p:sp>
    </p:spTree>
    <p:extLst>
      <p:ext uri="{BB962C8B-B14F-4D97-AF65-F5344CB8AC3E}">
        <p14:creationId xmlns:p14="http://schemas.microsoft.com/office/powerpoint/2010/main" xmlns="" val="17160495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Placeholder 2"/>
          <p:cNvSpPr>
            <a:spLocks noGrp="1"/>
          </p:cNvSpPr>
          <p:nvPr>
            <p:ph type="body" sz="quarter" idx="4294967295"/>
          </p:nvPr>
        </p:nvSpPr>
        <p:spPr>
          <a:xfrm>
            <a:off x="0" y="1981200"/>
            <a:ext cx="8382000" cy="1403350"/>
          </a:xfrm>
        </p:spPr>
        <p:txBody>
          <a:bodyPr/>
          <a:lstStyle/>
          <a:p>
            <a:pPr marL="0" indent="0">
              <a:buNone/>
              <a:defRPr/>
            </a:pPr>
            <a:endParaRPr lang="en-US" altLang="en-US" dirty="0"/>
          </a:p>
          <a:p>
            <a:pPr eaLnBrk="1" hangingPunct="1">
              <a:defRPr/>
            </a:pPr>
            <a:endParaRPr lang="en-US" altLang="en-US" dirty="0" smtClean="0"/>
          </a:p>
          <a:p>
            <a:pPr lvl="1" eaLnBrk="1" hangingPunct="1">
              <a:defRPr/>
            </a:pPr>
            <a:endParaRPr lang="en-US" altLang="en-US" dirty="0" smtClean="0"/>
          </a:p>
        </p:txBody>
      </p:sp>
      <p:sp>
        <p:nvSpPr>
          <p:cNvPr id="133123" name="Text Box 3"/>
          <p:cNvSpPr txBox="1">
            <a:spLocks noChangeArrowheads="1"/>
          </p:cNvSpPr>
          <p:nvPr/>
        </p:nvSpPr>
        <p:spPr bwMode="auto">
          <a:xfrm>
            <a:off x="670560" y="169430"/>
            <a:ext cx="10045096" cy="830997"/>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square">
            <a:spAutoFit/>
          </a:bodyPr>
          <a:lstStyle/>
          <a:p>
            <a:pPr>
              <a:spcBef>
                <a:spcPct val="50000"/>
              </a:spcBef>
              <a:defRPr/>
            </a:pPr>
            <a:r>
              <a:rPr lang="en-US" altLang="en-US" sz="4800" dirty="0" smtClean="0">
                <a:solidFill>
                  <a:schemeClr val="tx1">
                    <a:lumMod val="75000"/>
                    <a:lumOff val="25000"/>
                  </a:schemeClr>
                </a:solidFill>
                <a:latin typeface="+mj-lt"/>
              </a:rPr>
              <a:t>How to Test:</a:t>
            </a:r>
            <a:endParaRPr lang="en-US" altLang="en-US" sz="4800" dirty="0">
              <a:solidFill>
                <a:schemeClr val="tx1">
                  <a:lumMod val="75000"/>
                  <a:lumOff val="25000"/>
                </a:schemeClr>
              </a:solidFill>
              <a:latin typeface="+mj-lt"/>
            </a:endParaRPr>
          </a:p>
        </p:txBody>
      </p:sp>
      <p:sp>
        <p:nvSpPr>
          <p:cNvPr id="9220" name="Text Box 4"/>
          <p:cNvSpPr txBox="1">
            <a:spLocks noChangeArrowheads="1"/>
          </p:cNvSpPr>
          <p:nvPr/>
        </p:nvSpPr>
        <p:spPr bwMode="auto">
          <a:xfrm>
            <a:off x="2209800" y="1023282"/>
            <a:ext cx="8077200" cy="549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lnSpc>
                <a:spcPct val="90000"/>
              </a:lnSpc>
              <a:spcBef>
                <a:spcPct val="20000"/>
              </a:spcBef>
              <a:buBlip>
                <a:blip r:embed="rId3"/>
              </a:buBlip>
              <a:defRPr sz="3200">
                <a:solidFill>
                  <a:schemeClr val="tx1"/>
                </a:solidFill>
                <a:latin typeface="Calibri" pitchFamily="34" charset="0"/>
              </a:defRPr>
            </a:lvl1pPr>
            <a:lvl2pPr marL="742950" indent="-285750" eaLnBrk="0" hangingPunct="0">
              <a:lnSpc>
                <a:spcPct val="90000"/>
              </a:lnSpc>
              <a:spcBef>
                <a:spcPct val="20000"/>
              </a:spcBef>
              <a:buBlip>
                <a:blip r:embed="rId4"/>
              </a:buBlip>
              <a:defRPr sz="2800">
                <a:solidFill>
                  <a:schemeClr val="tx1"/>
                </a:solidFill>
                <a:latin typeface="Calibri" pitchFamily="34" charset="0"/>
              </a:defRPr>
            </a:lvl2pPr>
            <a:lvl3pPr marL="1143000" indent="-228600" eaLnBrk="0" hangingPunct="0">
              <a:lnSpc>
                <a:spcPct val="90000"/>
              </a:lnSpc>
              <a:spcBef>
                <a:spcPct val="20000"/>
              </a:spcBef>
              <a:buBlip>
                <a:blip r:embed="rId4"/>
              </a:buBlip>
              <a:defRPr sz="2400">
                <a:solidFill>
                  <a:schemeClr val="tx1"/>
                </a:solidFill>
                <a:latin typeface="Calibri" pitchFamily="34" charset="0"/>
              </a:defRPr>
            </a:lvl3pPr>
            <a:lvl4pPr marL="1600200" indent="-228600" eaLnBrk="0" hangingPunct="0">
              <a:lnSpc>
                <a:spcPct val="90000"/>
              </a:lnSpc>
              <a:spcBef>
                <a:spcPct val="20000"/>
              </a:spcBef>
              <a:buBlip>
                <a:blip r:embed="rId4"/>
              </a:buBlip>
              <a:defRPr sz="2400">
                <a:solidFill>
                  <a:schemeClr val="tx1"/>
                </a:solidFill>
                <a:latin typeface="Calibri" pitchFamily="34" charset="0"/>
              </a:defRPr>
            </a:lvl4pPr>
            <a:lvl5pPr marL="2057400" indent="-228600" eaLnBrk="0" hangingPunct="0">
              <a:lnSpc>
                <a:spcPct val="90000"/>
              </a:lnSpc>
              <a:spcBef>
                <a:spcPct val="20000"/>
              </a:spcBef>
              <a:buBlip>
                <a:blip r:embed="rId4"/>
              </a:buBlip>
              <a:defRPr sz="2400">
                <a:solidFill>
                  <a:schemeClr val="tx1"/>
                </a:solidFill>
                <a:latin typeface="Calibri" pitchFamily="34" charset="0"/>
              </a:defRPr>
            </a:lvl5pPr>
            <a:lvl6pPr marL="25146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6pPr>
            <a:lvl7pPr marL="29718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7pPr>
            <a:lvl8pPr marL="34290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8pPr>
            <a:lvl9pPr marL="38862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9pPr>
          </a:lstStyle>
          <a:p>
            <a:pPr eaLnBrk="1" hangingPunct="1">
              <a:lnSpc>
                <a:spcPct val="100000"/>
              </a:lnSpc>
              <a:spcBef>
                <a:spcPct val="50000"/>
              </a:spcBef>
              <a:buFontTx/>
              <a:buNone/>
            </a:pPr>
            <a:endParaRPr lang="en-US" altLang="en-US" sz="3000" dirty="0">
              <a:solidFill>
                <a:srgbClr val="F9E48D"/>
              </a:solidFill>
            </a:endParaRPr>
          </a:p>
        </p:txBody>
      </p:sp>
      <p:pic>
        <p:nvPicPr>
          <p:cNvPr id="9221" name="Picture 7"/>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b="53381"/>
          <a:stretch/>
        </p:blipFill>
        <p:spPr bwMode="auto">
          <a:xfrm>
            <a:off x="576938" y="1998960"/>
            <a:ext cx="5893585" cy="338328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 name="Picture 7"/>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t="47088"/>
          <a:stretch/>
        </p:blipFill>
        <p:spPr bwMode="auto">
          <a:xfrm>
            <a:off x="6629025" y="2203904"/>
            <a:ext cx="5177552" cy="338328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Rectangle 1"/>
          <p:cNvSpPr/>
          <p:nvPr/>
        </p:nvSpPr>
        <p:spPr>
          <a:xfrm>
            <a:off x="2834127" y="1192103"/>
            <a:ext cx="5944384" cy="584775"/>
          </a:xfrm>
          <a:prstGeom prst="rect">
            <a:avLst/>
          </a:prstGeom>
          <a:solidFill>
            <a:schemeClr val="accent5">
              <a:lumMod val="20000"/>
              <a:lumOff val="80000"/>
            </a:schemeClr>
          </a:solidFill>
        </p:spPr>
        <p:txBody>
          <a:bodyPr wrap="none">
            <a:spAutoFit/>
          </a:bodyPr>
          <a:lstStyle/>
          <a:p>
            <a:pPr>
              <a:spcBef>
                <a:spcPct val="50000"/>
              </a:spcBef>
              <a:defRPr/>
            </a:pPr>
            <a:r>
              <a:rPr lang="en-US" altLang="en-US" sz="3200" dirty="0">
                <a:solidFill>
                  <a:schemeClr val="tx2"/>
                </a:solidFill>
                <a:effectLst>
                  <a:outerShdw blurRad="38100" dist="38100" dir="2700000" algn="tl">
                    <a:srgbClr val="FFFFFF"/>
                  </a:outerShdw>
                </a:effectLst>
                <a:latin typeface="Calibri" pitchFamily="34" charset="0"/>
              </a:rPr>
              <a:t>Sample Water Test Submittal Form</a:t>
            </a:r>
          </a:p>
        </p:txBody>
      </p:sp>
    </p:spTree>
    <p:extLst>
      <p:ext uri="{BB962C8B-B14F-4D97-AF65-F5344CB8AC3E}">
        <p14:creationId xmlns:p14="http://schemas.microsoft.com/office/powerpoint/2010/main" xmlns="" val="249052053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903767" y="230188"/>
            <a:ext cx="10388009" cy="1522412"/>
          </a:xfrm>
        </p:spPr>
        <p:txBody>
          <a:bodyPr>
            <a:normAutofit/>
          </a:bodyPr>
          <a:lstStyle/>
          <a:p>
            <a:pPr algn="ctr"/>
            <a:r>
              <a:rPr lang="en-US" dirty="0">
                <a:latin typeface="Calibri" panose="020F0502020204030204" pitchFamily="34" charset="0"/>
              </a:rPr>
              <a:t>Summary Data for Private Wells in </a:t>
            </a:r>
            <a:r>
              <a:rPr lang="en-US" dirty="0" smtClean="0">
                <a:latin typeface="Calibri" panose="020F0502020204030204" pitchFamily="34" charset="0"/>
              </a:rPr>
              <a:t>Plaistow 2006-2016</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xmlns="" val="2515829743"/>
              </p:ext>
            </p:extLst>
          </p:nvPr>
        </p:nvGraphicFramePr>
        <p:xfrm>
          <a:off x="657366" y="1959881"/>
          <a:ext cx="10877267" cy="4152425"/>
        </p:xfrm>
        <a:graphic>
          <a:graphicData uri="http://schemas.openxmlformats.org/drawingml/2006/table">
            <a:tbl>
              <a:tblPr/>
              <a:tblGrid>
                <a:gridCol w="1045655"/>
                <a:gridCol w="1001510"/>
                <a:gridCol w="1078173"/>
                <a:gridCol w="996287"/>
                <a:gridCol w="1094399"/>
                <a:gridCol w="1005082"/>
                <a:gridCol w="1146412"/>
                <a:gridCol w="957617"/>
                <a:gridCol w="1307911"/>
                <a:gridCol w="1244221"/>
              </a:tblGrid>
              <a:tr h="884360">
                <a:tc>
                  <a:txBody>
                    <a:bodyPr/>
                    <a:lstStyle/>
                    <a:p>
                      <a:pPr algn="l" fontAlgn="b"/>
                      <a:r>
                        <a:rPr lang="en-US" sz="1600" b="0" i="0" u="none" strike="noStrike" dirty="0">
                          <a:solidFill>
                            <a:srgbClr val="000000"/>
                          </a:solidFill>
                          <a:effectLst/>
                          <a:latin typeface="Arial"/>
                        </a:rPr>
                        <a:t> </a:t>
                      </a:r>
                    </a:p>
                  </a:txBody>
                  <a:tcPr marL="8895" marR="8895" marT="8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Arial"/>
                        </a:rPr>
                        <a:t>Arsenic </a:t>
                      </a:r>
                      <a:r>
                        <a:rPr lang="en-US" sz="1600" b="1" i="0" u="none" strike="noStrike" dirty="0" smtClean="0">
                          <a:solidFill>
                            <a:srgbClr val="000000"/>
                          </a:solidFill>
                          <a:effectLst/>
                          <a:latin typeface="Arial"/>
                        </a:rPr>
                        <a:t>mg/L</a:t>
                      </a:r>
                      <a:endParaRPr lang="en-US" sz="1600" b="1" i="0" u="none" strike="noStrike" dirty="0">
                        <a:solidFill>
                          <a:srgbClr val="000000"/>
                        </a:solidFill>
                        <a:effectLst/>
                        <a:latin typeface="Arial"/>
                      </a:endParaRPr>
                    </a:p>
                  </a:txBody>
                  <a:tcPr marL="8895" marR="8895" marT="8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Arial"/>
                        </a:rPr>
                        <a:t>Radon </a:t>
                      </a:r>
                      <a:endParaRPr lang="en-US" sz="1600" b="1" i="0" u="none" strike="noStrike" dirty="0" smtClean="0">
                        <a:solidFill>
                          <a:srgbClr val="000000"/>
                        </a:solidFill>
                        <a:effectLst/>
                        <a:latin typeface="Arial"/>
                      </a:endParaRPr>
                    </a:p>
                    <a:p>
                      <a:pPr algn="ctr" fontAlgn="b"/>
                      <a:r>
                        <a:rPr lang="en-US" sz="1600" b="1" i="0" u="none" strike="noStrike" dirty="0" err="1" smtClean="0">
                          <a:solidFill>
                            <a:srgbClr val="000000"/>
                          </a:solidFill>
                          <a:effectLst/>
                          <a:latin typeface="Arial"/>
                        </a:rPr>
                        <a:t>pCi</a:t>
                      </a:r>
                      <a:r>
                        <a:rPr lang="en-US" sz="1600" b="1" i="0" u="none" strike="noStrike" dirty="0" smtClean="0">
                          <a:solidFill>
                            <a:srgbClr val="000000"/>
                          </a:solidFill>
                          <a:effectLst/>
                          <a:latin typeface="Arial"/>
                        </a:rPr>
                        <a:t>/L</a:t>
                      </a:r>
                      <a:endParaRPr lang="en-US" sz="1600" b="1" i="0" u="none" strike="noStrike" dirty="0">
                        <a:solidFill>
                          <a:srgbClr val="000000"/>
                        </a:solidFill>
                        <a:effectLst/>
                        <a:latin typeface="Arial"/>
                      </a:endParaRPr>
                    </a:p>
                  </a:txBody>
                  <a:tcPr marL="8895" marR="8895" marT="8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Arial"/>
                        </a:rPr>
                        <a:t>Radon </a:t>
                      </a:r>
                      <a:r>
                        <a:rPr lang="en-US" sz="1600" b="1" i="0" u="none" strike="noStrike" dirty="0" err="1" smtClean="0">
                          <a:solidFill>
                            <a:srgbClr val="000000"/>
                          </a:solidFill>
                          <a:effectLst/>
                          <a:latin typeface="Arial"/>
                        </a:rPr>
                        <a:t>pCi</a:t>
                      </a:r>
                      <a:r>
                        <a:rPr lang="en-US" sz="1600" b="1" i="0" u="none" strike="noStrike" dirty="0" smtClean="0">
                          <a:solidFill>
                            <a:srgbClr val="000000"/>
                          </a:solidFill>
                          <a:effectLst/>
                          <a:latin typeface="Arial"/>
                        </a:rPr>
                        <a:t>/L</a:t>
                      </a:r>
                      <a:endParaRPr lang="en-US" sz="1600" b="1" i="0" u="none" strike="noStrike" dirty="0">
                        <a:solidFill>
                          <a:srgbClr val="000000"/>
                        </a:solidFill>
                        <a:effectLst/>
                        <a:latin typeface="Arial"/>
                      </a:endParaRPr>
                    </a:p>
                  </a:txBody>
                  <a:tcPr marL="8895" marR="8895" marT="8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Arial"/>
                        </a:rPr>
                        <a:t>Total Coliform </a:t>
                      </a:r>
                      <a:endParaRPr lang="en-US" sz="1600" b="1" i="0" u="none" strike="noStrike" dirty="0" smtClean="0">
                        <a:solidFill>
                          <a:srgbClr val="000000"/>
                        </a:solidFill>
                        <a:effectLst/>
                        <a:latin typeface="Arial"/>
                      </a:endParaRPr>
                    </a:p>
                    <a:p>
                      <a:pPr algn="ctr" fontAlgn="b"/>
                      <a:r>
                        <a:rPr lang="en-US" sz="1600" b="1" i="0" u="none" strike="noStrike" dirty="0" smtClean="0">
                          <a:solidFill>
                            <a:srgbClr val="000000"/>
                          </a:solidFill>
                          <a:effectLst/>
                          <a:latin typeface="Arial"/>
                        </a:rPr>
                        <a:t>P-A/100mL</a:t>
                      </a:r>
                      <a:endParaRPr lang="en-US" sz="1600" b="1" i="0" u="none" strike="noStrike" dirty="0">
                        <a:solidFill>
                          <a:srgbClr val="000000"/>
                        </a:solidFill>
                        <a:effectLst/>
                        <a:latin typeface="Arial"/>
                      </a:endParaRPr>
                    </a:p>
                  </a:txBody>
                  <a:tcPr marL="8895" marR="8895" marT="8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Arial"/>
                        </a:rPr>
                        <a:t>E. coli </a:t>
                      </a:r>
                      <a:endParaRPr lang="en-US" sz="1600" b="1" i="0" u="none" strike="noStrike" dirty="0" smtClean="0">
                        <a:solidFill>
                          <a:srgbClr val="000000"/>
                        </a:solidFill>
                        <a:effectLst/>
                        <a:latin typeface="Arial"/>
                      </a:endParaRPr>
                    </a:p>
                    <a:p>
                      <a:pPr algn="ctr" fontAlgn="b"/>
                      <a:r>
                        <a:rPr lang="en-US" sz="1600" b="1" i="0" u="none" strike="noStrike" dirty="0" smtClean="0">
                          <a:solidFill>
                            <a:srgbClr val="000000"/>
                          </a:solidFill>
                          <a:effectLst/>
                          <a:latin typeface="Arial"/>
                        </a:rPr>
                        <a:t>P-A/ 100mL</a:t>
                      </a:r>
                      <a:endParaRPr lang="en-US" sz="1600" b="1" i="0" u="none" strike="noStrike" dirty="0">
                        <a:solidFill>
                          <a:srgbClr val="000000"/>
                        </a:solidFill>
                        <a:effectLst/>
                        <a:latin typeface="Arial"/>
                      </a:endParaRPr>
                    </a:p>
                  </a:txBody>
                  <a:tcPr marL="8895" marR="8895" marT="8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Arial"/>
                        </a:rPr>
                        <a:t>Manganese </a:t>
                      </a:r>
                      <a:r>
                        <a:rPr lang="en-US" sz="1600" b="1" i="0" u="none" strike="noStrike" dirty="0" smtClean="0">
                          <a:solidFill>
                            <a:srgbClr val="000000"/>
                          </a:solidFill>
                          <a:effectLst/>
                          <a:latin typeface="Arial"/>
                        </a:rPr>
                        <a:t>mg/L</a:t>
                      </a:r>
                      <a:endParaRPr lang="en-US" sz="1600" b="1" i="0" u="none" strike="noStrike" dirty="0">
                        <a:solidFill>
                          <a:srgbClr val="000000"/>
                        </a:solidFill>
                        <a:effectLst/>
                        <a:latin typeface="Arial"/>
                      </a:endParaRPr>
                    </a:p>
                  </a:txBody>
                  <a:tcPr marL="8895" marR="8895" marT="8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Arial"/>
                        </a:rPr>
                        <a:t>Iron </a:t>
                      </a:r>
                      <a:endParaRPr lang="en-US" sz="1600" b="1" i="0" u="none" strike="noStrike" dirty="0" smtClean="0">
                        <a:solidFill>
                          <a:srgbClr val="000000"/>
                        </a:solidFill>
                        <a:effectLst/>
                        <a:latin typeface="Arial"/>
                      </a:endParaRPr>
                    </a:p>
                    <a:p>
                      <a:pPr algn="ctr" fontAlgn="b"/>
                      <a:r>
                        <a:rPr lang="en-US" sz="1600" b="1" i="0" u="none" strike="noStrike" dirty="0" smtClean="0">
                          <a:solidFill>
                            <a:srgbClr val="000000"/>
                          </a:solidFill>
                          <a:effectLst/>
                          <a:latin typeface="Arial"/>
                        </a:rPr>
                        <a:t>mg/L</a:t>
                      </a:r>
                      <a:endParaRPr lang="en-US" sz="1600" b="1" i="0" u="none" strike="noStrike" dirty="0">
                        <a:solidFill>
                          <a:srgbClr val="000000"/>
                        </a:solidFill>
                        <a:effectLst/>
                        <a:latin typeface="Arial"/>
                      </a:endParaRPr>
                    </a:p>
                  </a:txBody>
                  <a:tcPr marL="8895" marR="8895" marT="8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Arial"/>
                        </a:rPr>
                        <a:t>Lead Stagnant </a:t>
                      </a:r>
                      <a:r>
                        <a:rPr lang="en-US" sz="1600" b="1" i="0" u="none" strike="noStrike" dirty="0" smtClean="0">
                          <a:solidFill>
                            <a:srgbClr val="000000"/>
                          </a:solidFill>
                          <a:effectLst/>
                          <a:latin typeface="Arial"/>
                        </a:rPr>
                        <a:t>mg/L</a:t>
                      </a:r>
                      <a:endParaRPr lang="en-US" sz="1600" b="1" i="0" u="none" strike="noStrike" dirty="0">
                        <a:solidFill>
                          <a:srgbClr val="000000"/>
                        </a:solidFill>
                        <a:effectLst/>
                        <a:latin typeface="Arial"/>
                      </a:endParaRPr>
                    </a:p>
                  </a:txBody>
                  <a:tcPr marL="8895" marR="8895" marT="8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Arial"/>
                        </a:rPr>
                        <a:t>Lead Flushed </a:t>
                      </a:r>
                      <a:r>
                        <a:rPr lang="en-US" sz="1600" b="1" i="0" u="none" strike="noStrike" dirty="0" smtClean="0">
                          <a:solidFill>
                            <a:srgbClr val="000000"/>
                          </a:solidFill>
                          <a:effectLst/>
                          <a:latin typeface="Arial"/>
                        </a:rPr>
                        <a:t>mg/L</a:t>
                      </a:r>
                      <a:endParaRPr lang="en-US" sz="1600" b="1" i="0" u="none" strike="noStrike" dirty="0">
                        <a:solidFill>
                          <a:srgbClr val="000000"/>
                        </a:solidFill>
                        <a:effectLst/>
                        <a:latin typeface="Arial"/>
                      </a:endParaRPr>
                    </a:p>
                  </a:txBody>
                  <a:tcPr marL="8895" marR="8895" marT="8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99460">
                <a:tc>
                  <a:txBody>
                    <a:bodyPr/>
                    <a:lstStyle/>
                    <a:p>
                      <a:pPr algn="l" fontAlgn="b"/>
                      <a:r>
                        <a:rPr lang="en-US" sz="1800" b="0" i="0" u="none" strike="noStrike" dirty="0" smtClean="0">
                          <a:solidFill>
                            <a:srgbClr val="000000"/>
                          </a:solidFill>
                          <a:effectLst/>
                          <a:latin typeface="Arial"/>
                        </a:rPr>
                        <a:t>Standard</a:t>
                      </a:r>
                      <a:endParaRPr lang="en-US" sz="1800" b="0" i="0" u="none" strike="noStrike" dirty="0">
                        <a:solidFill>
                          <a:srgbClr val="000000"/>
                        </a:solidFill>
                        <a:effectLst/>
                        <a:latin typeface="Arial"/>
                      </a:endParaRPr>
                    </a:p>
                  </a:txBody>
                  <a:tcPr marL="8895" marR="8895" marT="8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Arial"/>
                        </a:rPr>
                        <a:t>0.010</a:t>
                      </a:r>
                    </a:p>
                  </a:txBody>
                  <a:tcPr marL="8895" marR="8895" marT="8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smtClean="0">
                          <a:solidFill>
                            <a:srgbClr val="FF0000"/>
                          </a:solidFill>
                          <a:effectLst/>
                          <a:latin typeface="Arial"/>
                        </a:rPr>
                        <a:t>2000 -</a:t>
                      </a:r>
                      <a:r>
                        <a:rPr lang="en-US" sz="1800" b="0" i="0" u="none" strike="noStrike" dirty="0">
                          <a:solidFill>
                            <a:srgbClr val="FF0000"/>
                          </a:solidFill>
                          <a:effectLst/>
                          <a:latin typeface="Arial"/>
                        </a:rPr>
                        <a:t>10000 </a:t>
                      </a:r>
                    </a:p>
                  </a:txBody>
                  <a:tcPr marL="8895" marR="8895" marT="8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smtClean="0">
                          <a:solidFill>
                            <a:srgbClr val="FF0000"/>
                          </a:solidFill>
                          <a:effectLst/>
                          <a:latin typeface="Arial"/>
                        </a:rPr>
                        <a:t>&gt;10000</a:t>
                      </a:r>
                      <a:endParaRPr lang="en-US" sz="1800" b="0" i="0" u="none" strike="noStrike" dirty="0">
                        <a:solidFill>
                          <a:srgbClr val="FF0000"/>
                        </a:solidFill>
                        <a:effectLst/>
                        <a:latin typeface="Arial"/>
                      </a:endParaRPr>
                    </a:p>
                  </a:txBody>
                  <a:tcPr marL="8895" marR="8895" marT="8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FF0000"/>
                          </a:solidFill>
                          <a:effectLst/>
                          <a:latin typeface="Arial"/>
                        </a:rPr>
                        <a:t> </a:t>
                      </a:r>
                      <a:r>
                        <a:rPr lang="en-US" sz="1800" b="0" i="0" u="none" strike="noStrike" dirty="0" smtClean="0">
                          <a:solidFill>
                            <a:srgbClr val="FF0000"/>
                          </a:solidFill>
                          <a:effectLst/>
                          <a:latin typeface="Arial"/>
                        </a:rPr>
                        <a:t>Absent</a:t>
                      </a:r>
                      <a:endParaRPr lang="en-US" sz="1800" b="0" i="0" u="none" strike="noStrike" dirty="0">
                        <a:solidFill>
                          <a:srgbClr val="FF0000"/>
                        </a:solidFill>
                        <a:effectLst/>
                        <a:latin typeface="Arial"/>
                      </a:endParaRPr>
                    </a:p>
                  </a:txBody>
                  <a:tcPr marL="8895" marR="8895" marT="8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smtClean="0">
                          <a:solidFill>
                            <a:srgbClr val="FF0000"/>
                          </a:solidFill>
                          <a:effectLst/>
                          <a:latin typeface="Arial"/>
                        </a:rPr>
                        <a:t>Absent</a:t>
                      </a:r>
                      <a:r>
                        <a:rPr lang="en-US" sz="1800" b="0" i="0" u="none" strike="noStrike" dirty="0">
                          <a:solidFill>
                            <a:srgbClr val="FF0000"/>
                          </a:solidFill>
                          <a:effectLst/>
                          <a:latin typeface="Arial"/>
                        </a:rPr>
                        <a:t> </a:t>
                      </a:r>
                    </a:p>
                  </a:txBody>
                  <a:tcPr marL="8895" marR="8895" marT="8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smtClean="0">
                          <a:solidFill>
                            <a:srgbClr val="FF0000"/>
                          </a:solidFill>
                          <a:effectLst/>
                          <a:latin typeface="Arial"/>
                        </a:rPr>
                        <a:t>0.05</a:t>
                      </a:r>
                      <a:endParaRPr lang="en-US" sz="1800" b="0" i="0" u="none" strike="noStrike" dirty="0">
                        <a:solidFill>
                          <a:srgbClr val="FF0000"/>
                        </a:solidFill>
                        <a:effectLst/>
                        <a:latin typeface="Arial"/>
                      </a:endParaRPr>
                    </a:p>
                  </a:txBody>
                  <a:tcPr marL="8895" marR="8895" marT="8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smtClean="0">
                          <a:solidFill>
                            <a:srgbClr val="FF0000"/>
                          </a:solidFill>
                          <a:effectLst/>
                          <a:latin typeface="Arial"/>
                        </a:rPr>
                        <a:t>0.3</a:t>
                      </a:r>
                      <a:endParaRPr lang="en-US" sz="1800" b="0" i="0" u="none" strike="noStrike" dirty="0">
                        <a:solidFill>
                          <a:srgbClr val="FF0000"/>
                        </a:solidFill>
                        <a:effectLst/>
                        <a:latin typeface="Arial"/>
                      </a:endParaRPr>
                    </a:p>
                  </a:txBody>
                  <a:tcPr marL="8895" marR="8895" marT="8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FF0000"/>
                          </a:solidFill>
                          <a:effectLst/>
                          <a:latin typeface="Arial"/>
                        </a:rPr>
                        <a:t>0.015</a:t>
                      </a:r>
                    </a:p>
                  </a:txBody>
                  <a:tcPr marL="8895" marR="8895" marT="8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FF0000"/>
                          </a:solidFill>
                          <a:effectLst/>
                          <a:latin typeface="Arial"/>
                        </a:rPr>
                        <a:t>0.015</a:t>
                      </a:r>
                    </a:p>
                  </a:txBody>
                  <a:tcPr marL="8895" marR="8895" marT="8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774">
                <a:tc>
                  <a:txBody>
                    <a:bodyPr/>
                    <a:lstStyle/>
                    <a:p>
                      <a:pPr algn="l" fontAlgn="b"/>
                      <a:r>
                        <a:rPr lang="en-US" sz="1800" b="0" i="0" u="none" strike="noStrike">
                          <a:solidFill>
                            <a:srgbClr val="000000"/>
                          </a:solidFill>
                          <a:effectLst/>
                          <a:latin typeface="Arial"/>
                        </a:rPr>
                        <a:t> </a:t>
                      </a:r>
                    </a:p>
                  </a:txBody>
                  <a:tcPr marL="8895" marR="8895" marT="8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en-US" sz="1800" b="0" i="0" u="none" strike="noStrike">
                          <a:solidFill>
                            <a:srgbClr val="000000"/>
                          </a:solidFill>
                          <a:effectLst/>
                          <a:latin typeface="Arial"/>
                        </a:rPr>
                        <a:t> </a:t>
                      </a:r>
                    </a:p>
                  </a:txBody>
                  <a:tcPr marL="8895" marR="8895" marT="8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en-US" sz="1800" b="0" i="0" u="none" strike="noStrike" dirty="0">
                          <a:solidFill>
                            <a:srgbClr val="FF0000"/>
                          </a:solidFill>
                          <a:effectLst/>
                          <a:latin typeface="Arial"/>
                        </a:rPr>
                        <a:t> </a:t>
                      </a:r>
                    </a:p>
                  </a:txBody>
                  <a:tcPr marL="8895" marR="8895" marT="8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en-US" sz="1800" b="0" i="0" u="none" strike="noStrike">
                          <a:solidFill>
                            <a:srgbClr val="FF0000"/>
                          </a:solidFill>
                          <a:effectLst/>
                          <a:latin typeface="Arial"/>
                        </a:rPr>
                        <a:t> </a:t>
                      </a:r>
                    </a:p>
                  </a:txBody>
                  <a:tcPr marL="8895" marR="8895" marT="8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en-US" sz="1800" b="0" i="0" u="none" strike="noStrike">
                          <a:solidFill>
                            <a:srgbClr val="000000"/>
                          </a:solidFill>
                          <a:effectLst/>
                          <a:latin typeface="Arial"/>
                        </a:rPr>
                        <a:t> </a:t>
                      </a:r>
                    </a:p>
                  </a:txBody>
                  <a:tcPr marL="8895" marR="8895" marT="8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en-US" sz="1800" b="0" i="0" u="none" strike="noStrike">
                          <a:solidFill>
                            <a:srgbClr val="000000"/>
                          </a:solidFill>
                          <a:effectLst/>
                          <a:latin typeface="Arial"/>
                        </a:rPr>
                        <a:t> </a:t>
                      </a:r>
                    </a:p>
                  </a:txBody>
                  <a:tcPr marL="8895" marR="8895" marT="8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en-US" sz="1800" b="0" i="0" u="none" strike="noStrike">
                          <a:solidFill>
                            <a:srgbClr val="FF0000"/>
                          </a:solidFill>
                          <a:effectLst/>
                          <a:latin typeface="Arial"/>
                        </a:rPr>
                        <a:t> </a:t>
                      </a:r>
                    </a:p>
                  </a:txBody>
                  <a:tcPr marL="8895" marR="8895" marT="8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en-US" sz="1800" b="0" i="0" u="none" strike="noStrike">
                          <a:solidFill>
                            <a:srgbClr val="FF0000"/>
                          </a:solidFill>
                          <a:effectLst/>
                          <a:latin typeface="Arial"/>
                        </a:rPr>
                        <a:t> </a:t>
                      </a:r>
                    </a:p>
                  </a:txBody>
                  <a:tcPr marL="8895" marR="8895" marT="8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en-US" sz="1800" b="0" i="0" u="none" strike="noStrike">
                          <a:solidFill>
                            <a:srgbClr val="FF0000"/>
                          </a:solidFill>
                          <a:effectLst/>
                          <a:latin typeface="Arial"/>
                        </a:rPr>
                        <a:t> </a:t>
                      </a:r>
                    </a:p>
                  </a:txBody>
                  <a:tcPr marL="8895" marR="8895" marT="8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en-US" sz="1800" b="0" i="0" u="none" strike="noStrike">
                          <a:solidFill>
                            <a:srgbClr val="FF0000"/>
                          </a:solidFill>
                          <a:effectLst/>
                          <a:latin typeface="Arial"/>
                        </a:rPr>
                        <a:t> </a:t>
                      </a:r>
                    </a:p>
                  </a:txBody>
                  <a:tcPr marL="8895" marR="8895" marT="8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r>
              <a:tr h="221090">
                <a:tc>
                  <a:txBody>
                    <a:bodyPr/>
                    <a:lstStyle/>
                    <a:p>
                      <a:pPr algn="l" fontAlgn="b"/>
                      <a:r>
                        <a:rPr lang="en-US" sz="1800" b="0" i="0" u="none" strike="noStrike" dirty="0" smtClean="0">
                          <a:solidFill>
                            <a:srgbClr val="000000"/>
                          </a:solidFill>
                          <a:effectLst/>
                          <a:latin typeface="Arial"/>
                        </a:rPr>
                        <a:t>Total </a:t>
                      </a:r>
                      <a:endParaRPr lang="en-US" sz="1800" b="0" i="0" u="none" strike="noStrike" dirty="0">
                        <a:solidFill>
                          <a:srgbClr val="000000"/>
                        </a:solidFill>
                        <a:effectLst/>
                        <a:latin typeface="Arial"/>
                      </a:endParaRPr>
                    </a:p>
                    <a:p>
                      <a:pPr algn="l" fontAlgn="b"/>
                      <a:r>
                        <a:rPr lang="en-US" sz="1800" b="0" i="0" u="none" strike="noStrike" dirty="0">
                          <a:solidFill>
                            <a:srgbClr val="000000"/>
                          </a:solidFill>
                          <a:effectLst/>
                          <a:latin typeface="Arial"/>
                        </a:rPr>
                        <a:t>S</a:t>
                      </a:r>
                      <a:r>
                        <a:rPr lang="en-US" sz="1800" b="0" i="0" u="none" strike="noStrike" dirty="0" smtClean="0">
                          <a:solidFill>
                            <a:srgbClr val="000000"/>
                          </a:solidFill>
                          <a:effectLst/>
                          <a:latin typeface="Arial"/>
                        </a:rPr>
                        <a:t>amples</a:t>
                      </a:r>
                      <a:endParaRPr lang="en-US" sz="1800" b="0" i="0" u="none" strike="noStrike" dirty="0">
                        <a:solidFill>
                          <a:srgbClr val="000000"/>
                        </a:solidFill>
                        <a:effectLst/>
                        <a:latin typeface="Arial"/>
                      </a:endParaRPr>
                    </a:p>
                  </a:txBody>
                  <a:tcPr marL="8895" marR="8895" marT="8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smtClean="0">
                          <a:solidFill>
                            <a:srgbClr val="000000"/>
                          </a:solidFill>
                          <a:effectLst/>
                          <a:latin typeface="Arial"/>
                        </a:rPr>
                        <a:t>101</a:t>
                      </a:r>
                      <a:endParaRPr lang="en-US" sz="2400" b="0" i="0" u="none" strike="noStrike" dirty="0">
                        <a:solidFill>
                          <a:srgbClr val="000000"/>
                        </a:solidFill>
                        <a:effectLst/>
                        <a:latin typeface="Arial"/>
                      </a:endParaRPr>
                    </a:p>
                  </a:txBody>
                  <a:tcPr marL="8895" marR="8895" marT="8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smtClean="0">
                          <a:solidFill>
                            <a:srgbClr val="000000"/>
                          </a:solidFill>
                          <a:effectLst/>
                          <a:latin typeface="Arial"/>
                        </a:rPr>
                        <a:t>15</a:t>
                      </a:r>
                      <a:endParaRPr lang="en-US" sz="2400" b="0" i="0" u="none" strike="noStrike" dirty="0">
                        <a:solidFill>
                          <a:srgbClr val="000000"/>
                        </a:solidFill>
                        <a:effectLst/>
                        <a:latin typeface="Arial"/>
                      </a:endParaRPr>
                    </a:p>
                  </a:txBody>
                  <a:tcPr marL="8895" marR="8895" marT="8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smtClean="0">
                          <a:solidFill>
                            <a:srgbClr val="000000"/>
                          </a:solidFill>
                          <a:effectLst/>
                          <a:latin typeface="Arial"/>
                        </a:rPr>
                        <a:t>15</a:t>
                      </a:r>
                      <a:endParaRPr lang="en-US" sz="2400" b="0" i="0" u="none" strike="noStrike" dirty="0">
                        <a:solidFill>
                          <a:srgbClr val="000000"/>
                        </a:solidFill>
                        <a:effectLst/>
                        <a:latin typeface="Arial"/>
                      </a:endParaRPr>
                    </a:p>
                  </a:txBody>
                  <a:tcPr marL="8895" marR="8895" marT="8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smtClean="0">
                          <a:solidFill>
                            <a:srgbClr val="000000"/>
                          </a:solidFill>
                          <a:effectLst/>
                          <a:latin typeface="Arial"/>
                        </a:rPr>
                        <a:t>121</a:t>
                      </a:r>
                      <a:endParaRPr lang="en-US" sz="2400" b="0" i="0" u="none" strike="noStrike" dirty="0">
                        <a:solidFill>
                          <a:srgbClr val="000000"/>
                        </a:solidFill>
                        <a:effectLst/>
                        <a:latin typeface="Arial"/>
                      </a:endParaRPr>
                    </a:p>
                  </a:txBody>
                  <a:tcPr marL="8895" marR="8895" marT="8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smtClean="0">
                          <a:solidFill>
                            <a:srgbClr val="000000"/>
                          </a:solidFill>
                          <a:effectLst/>
                          <a:latin typeface="Arial"/>
                        </a:rPr>
                        <a:t>121</a:t>
                      </a:r>
                      <a:endParaRPr lang="en-US" sz="2400" b="0" i="0" u="none" strike="noStrike" dirty="0">
                        <a:solidFill>
                          <a:srgbClr val="000000"/>
                        </a:solidFill>
                        <a:effectLst/>
                        <a:latin typeface="Arial"/>
                      </a:endParaRPr>
                    </a:p>
                  </a:txBody>
                  <a:tcPr marL="8895" marR="8895" marT="8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smtClean="0">
                          <a:solidFill>
                            <a:srgbClr val="000000"/>
                          </a:solidFill>
                          <a:effectLst/>
                          <a:latin typeface="Arial"/>
                        </a:rPr>
                        <a:t>92</a:t>
                      </a:r>
                      <a:endParaRPr lang="en-US" sz="2400" b="0" i="0" u="none" strike="noStrike" dirty="0">
                        <a:solidFill>
                          <a:srgbClr val="000000"/>
                        </a:solidFill>
                        <a:effectLst/>
                        <a:latin typeface="Arial"/>
                      </a:endParaRPr>
                    </a:p>
                  </a:txBody>
                  <a:tcPr marL="8895" marR="8895" marT="8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smtClean="0">
                          <a:solidFill>
                            <a:srgbClr val="000000"/>
                          </a:solidFill>
                          <a:effectLst/>
                          <a:latin typeface="Arial"/>
                        </a:rPr>
                        <a:t>93</a:t>
                      </a:r>
                      <a:endParaRPr lang="en-US" sz="2400" b="0" i="0" u="none" strike="noStrike" dirty="0">
                        <a:solidFill>
                          <a:srgbClr val="000000"/>
                        </a:solidFill>
                        <a:effectLst/>
                        <a:latin typeface="Arial"/>
                      </a:endParaRPr>
                    </a:p>
                  </a:txBody>
                  <a:tcPr marL="8895" marR="8895" marT="8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smtClean="0">
                          <a:solidFill>
                            <a:srgbClr val="000000"/>
                          </a:solidFill>
                          <a:effectLst/>
                          <a:latin typeface="Arial"/>
                        </a:rPr>
                        <a:t>89</a:t>
                      </a:r>
                      <a:endParaRPr lang="en-US" sz="2400" b="0" i="0" u="none" strike="noStrike" dirty="0">
                        <a:solidFill>
                          <a:srgbClr val="000000"/>
                        </a:solidFill>
                        <a:effectLst/>
                        <a:latin typeface="Arial"/>
                      </a:endParaRPr>
                    </a:p>
                  </a:txBody>
                  <a:tcPr marL="8895" marR="8895" marT="8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smtClean="0">
                          <a:solidFill>
                            <a:srgbClr val="000000"/>
                          </a:solidFill>
                          <a:effectLst/>
                          <a:latin typeface="Arial"/>
                        </a:rPr>
                        <a:t>92</a:t>
                      </a:r>
                      <a:endParaRPr lang="en-US" sz="2400" b="0" i="0" u="none" strike="noStrike" dirty="0">
                        <a:solidFill>
                          <a:srgbClr val="000000"/>
                        </a:solidFill>
                        <a:effectLst/>
                        <a:latin typeface="Arial"/>
                      </a:endParaRPr>
                    </a:p>
                  </a:txBody>
                  <a:tcPr marL="8895" marR="8895" marT="8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1090">
                <a:tc>
                  <a:txBody>
                    <a:bodyPr/>
                    <a:lstStyle/>
                    <a:p>
                      <a:pPr algn="l" fontAlgn="b"/>
                      <a:r>
                        <a:rPr lang="en-US" sz="1800" b="0" i="0" u="none" strike="noStrike" dirty="0" smtClean="0">
                          <a:solidFill>
                            <a:srgbClr val="000000"/>
                          </a:solidFill>
                          <a:effectLst/>
                          <a:latin typeface="Arial"/>
                        </a:rPr>
                        <a:t>Detects</a:t>
                      </a:r>
                      <a:endParaRPr lang="en-US" sz="1800" b="0" i="0" u="none" strike="noStrike" dirty="0">
                        <a:solidFill>
                          <a:srgbClr val="000000"/>
                        </a:solidFill>
                        <a:effectLst/>
                        <a:latin typeface="Arial"/>
                      </a:endParaRPr>
                    </a:p>
                  </a:txBody>
                  <a:tcPr marL="8895" marR="8895" marT="8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smtClean="0">
                          <a:solidFill>
                            <a:srgbClr val="000000"/>
                          </a:solidFill>
                          <a:effectLst/>
                          <a:latin typeface="Arial"/>
                        </a:rPr>
                        <a:t>77</a:t>
                      </a:r>
                      <a:endParaRPr lang="en-US" sz="2400" b="0" i="0" u="none" strike="noStrike" dirty="0">
                        <a:solidFill>
                          <a:srgbClr val="000000"/>
                        </a:solidFill>
                        <a:effectLst/>
                        <a:latin typeface="Arial"/>
                      </a:endParaRPr>
                    </a:p>
                  </a:txBody>
                  <a:tcPr marL="8895" marR="8895" marT="8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smtClean="0">
                          <a:solidFill>
                            <a:srgbClr val="000000"/>
                          </a:solidFill>
                          <a:effectLst/>
                          <a:latin typeface="Arial"/>
                        </a:rPr>
                        <a:t>15</a:t>
                      </a:r>
                      <a:endParaRPr lang="en-US" sz="2400" b="0" i="0" u="none" strike="noStrike" dirty="0">
                        <a:solidFill>
                          <a:srgbClr val="000000"/>
                        </a:solidFill>
                        <a:effectLst/>
                        <a:latin typeface="Arial"/>
                      </a:endParaRPr>
                    </a:p>
                  </a:txBody>
                  <a:tcPr marL="8895" marR="8895" marT="8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smtClean="0">
                          <a:solidFill>
                            <a:srgbClr val="000000"/>
                          </a:solidFill>
                          <a:effectLst/>
                          <a:latin typeface="Arial"/>
                        </a:rPr>
                        <a:t>15</a:t>
                      </a:r>
                      <a:endParaRPr lang="en-US" sz="2400" b="0" i="0" u="none" strike="noStrike" dirty="0">
                        <a:solidFill>
                          <a:srgbClr val="000000"/>
                        </a:solidFill>
                        <a:effectLst/>
                        <a:latin typeface="Arial"/>
                      </a:endParaRPr>
                    </a:p>
                  </a:txBody>
                  <a:tcPr marL="8895" marR="8895" marT="8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smtClean="0">
                          <a:solidFill>
                            <a:srgbClr val="000000"/>
                          </a:solidFill>
                          <a:effectLst/>
                          <a:latin typeface="Arial"/>
                        </a:rPr>
                        <a:t>21</a:t>
                      </a:r>
                      <a:endParaRPr lang="en-US" sz="2400" b="0" i="0" u="none" strike="noStrike" dirty="0">
                        <a:solidFill>
                          <a:srgbClr val="000000"/>
                        </a:solidFill>
                        <a:effectLst/>
                        <a:latin typeface="Arial"/>
                      </a:endParaRPr>
                    </a:p>
                  </a:txBody>
                  <a:tcPr marL="8895" marR="8895" marT="8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smtClean="0">
                          <a:solidFill>
                            <a:srgbClr val="000000"/>
                          </a:solidFill>
                          <a:effectLst/>
                          <a:latin typeface="Arial"/>
                        </a:rPr>
                        <a:t>10</a:t>
                      </a:r>
                      <a:endParaRPr lang="en-US" sz="2400" b="0" i="0" u="none" strike="noStrike" dirty="0">
                        <a:solidFill>
                          <a:srgbClr val="000000"/>
                        </a:solidFill>
                        <a:effectLst/>
                        <a:latin typeface="Arial"/>
                      </a:endParaRPr>
                    </a:p>
                  </a:txBody>
                  <a:tcPr marL="8895" marR="8895" marT="8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smtClean="0">
                          <a:solidFill>
                            <a:srgbClr val="000000"/>
                          </a:solidFill>
                          <a:effectLst/>
                          <a:latin typeface="Arial"/>
                        </a:rPr>
                        <a:t>52</a:t>
                      </a:r>
                      <a:endParaRPr lang="en-US" sz="2400" b="0" i="0" u="none" strike="noStrike" dirty="0">
                        <a:solidFill>
                          <a:srgbClr val="000000"/>
                        </a:solidFill>
                        <a:effectLst/>
                        <a:latin typeface="Arial"/>
                      </a:endParaRPr>
                    </a:p>
                  </a:txBody>
                  <a:tcPr marL="8895" marR="8895" marT="8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smtClean="0">
                          <a:solidFill>
                            <a:srgbClr val="000000"/>
                          </a:solidFill>
                          <a:effectLst/>
                          <a:latin typeface="Arial"/>
                        </a:rPr>
                        <a:t>50</a:t>
                      </a:r>
                      <a:endParaRPr lang="en-US" sz="2400" b="0" i="0" u="none" strike="noStrike" dirty="0">
                        <a:solidFill>
                          <a:srgbClr val="000000"/>
                        </a:solidFill>
                        <a:effectLst/>
                        <a:latin typeface="Arial"/>
                      </a:endParaRPr>
                    </a:p>
                  </a:txBody>
                  <a:tcPr marL="8895" marR="8895" marT="8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smtClean="0">
                          <a:solidFill>
                            <a:srgbClr val="000000"/>
                          </a:solidFill>
                          <a:effectLst/>
                          <a:latin typeface="Arial"/>
                        </a:rPr>
                        <a:t>49</a:t>
                      </a:r>
                      <a:endParaRPr lang="en-US" sz="2400" b="0" i="0" u="none" strike="noStrike" dirty="0">
                        <a:solidFill>
                          <a:srgbClr val="000000"/>
                        </a:solidFill>
                        <a:effectLst/>
                        <a:latin typeface="Arial"/>
                      </a:endParaRPr>
                    </a:p>
                  </a:txBody>
                  <a:tcPr marL="8895" marR="8895" marT="8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smtClean="0">
                          <a:solidFill>
                            <a:srgbClr val="000000"/>
                          </a:solidFill>
                          <a:effectLst/>
                          <a:latin typeface="Arial"/>
                        </a:rPr>
                        <a:t>23</a:t>
                      </a:r>
                      <a:endParaRPr lang="en-US" sz="2400" b="0" i="0" u="none" strike="noStrike" dirty="0">
                        <a:solidFill>
                          <a:srgbClr val="000000"/>
                        </a:solidFill>
                        <a:effectLst/>
                        <a:latin typeface="Arial"/>
                      </a:endParaRPr>
                    </a:p>
                  </a:txBody>
                  <a:tcPr marL="8895" marR="8895" marT="8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63270">
                <a:tc>
                  <a:txBody>
                    <a:bodyPr/>
                    <a:lstStyle/>
                    <a:p>
                      <a:pPr marL="0" indent="0" algn="l" fontAlgn="b">
                        <a:buFont typeface="Wingdings"/>
                        <a:buNone/>
                      </a:pPr>
                      <a:r>
                        <a:rPr lang="en-US" sz="1800" b="0" i="0" u="none" strike="noStrike" dirty="0" smtClean="0">
                          <a:solidFill>
                            <a:srgbClr val="000000"/>
                          </a:solidFill>
                          <a:effectLst/>
                          <a:latin typeface="Arial"/>
                        </a:rPr>
                        <a:t>Above Standard</a:t>
                      </a:r>
                      <a:endParaRPr lang="en-US" sz="1800" b="0" i="0" u="none" strike="noStrike" dirty="0">
                        <a:solidFill>
                          <a:srgbClr val="000000"/>
                        </a:solidFill>
                        <a:effectLst/>
                        <a:latin typeface="Arial"/>
                      </a:endParaRPr>
                    </a:p>
                  </a:txBody>
                  <a:tcPr marL="8895" marR="8895" marT="8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smtClean="0">
                          <a:solidFill>
                            <a:srgbClr val="000000"/>
                          </a:solidFill>
                          <a:effectLst/>
                          <a:latin typeface="Arial"/>
                        </a:rPr>
                        <a:t>39</a:t>
                      </a:r>
                      <a:endParaRPr lang="en-US" sz="2400" b="0" i="0" u="none" strike="noStrike" dirty="0">
                        <a:solidFill>
                          <a:srgbClr val="000000"/>
                        </a:solidFill>
                        <a:effectLst/>
                        <a:latin typeface="Arial"/>
                      </a:endParaRPr>
                    </a:p>
                  </a:txBody>
                  <a:tcPr marL="8895" marR="8895" marT="8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smtClean="0">
                          <a:solidFill>
                            <a:srgbClr val="000000"/>
                          </a:solidFill>
                          <a:effectLst/>
                          <a:latin typeface="Arial"/>
                        </a:rPr>
                        <a:t>9</a:t>
                      </a:r>
                      <a:endParaRPr lang="en-US" sz="2400" b="0" i="0" u="none" strike="noStrike" dirty="0">
                        <a:solidFill>
                          <a:srgbClr val="000000"/>
                        </a:solidFill>
                        <a:effectLst/>
                        <a:latin typeface="Arial"/>
                      </a:endParaRPr>
                    </a:p>
                  </a:txBody>
                  <a:tcPr marL="8895" marR="8895" marT="8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smtClean="0">
                          <a:solidFill>
                            <a:srgbClr val="000000"/>
                          </a:solidFill>
                          <a:effectLst/>
                          <a:latin typeface="Arial"/>
                        </a:rPr>
                        <a:t>1</a:t>
                      </a:r>
                      <a:endParaRPr lang="en-US" sz="2400" b="0" i="0" u="none" strike="noStrike" dirty="0">
                        <a:solidFill>
                          <a:srgbClr val="000000"/>
                        </a:solidFill>
                        <a:effectLst/>
                        <a:latin typeface="Arial"/>
                      </a:endParaRPr>
                    </a:p>
                  </a:txBody>
                  <a:tcPr marL="8895" marR="8895" marT="8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smtClean="0">
                          <a:solidFill>
                            <a:srgbClr val="000000"/>
                          </a:solidFill>
                          <a:effectLst/>
                          <a:latin typeface="Arial"/>
                        </a:rPr>
                        <a:t>21</a:t>
                      </a:r>
                      <a:endParaRPr lang="en-US" sz="2400" b="0" i="0" u="none" strike="noStrike" dirty="0">
                        <a:solidFill>
                          <a:srgbClr val="000000"/>
                        </a:solidFill>
                        <a:effectLst/>
                        <a:latin typeface="Arial"/>
                      </a:endParaRPr>
                    </a:p>
                  </a:txBody>
                  <a:tcPr marL="8895" marR="8895" marT="8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smtClean="0">
                          <a:solidFill>
                            <a:srgbClr val="000000"/>
                          </a:solidFill>
                          <a:effectLst/>
                          <a:latin typeface="Arial"/>
                        </a:rPr>
                        <a:t>10</a:t>
                      </a:r>
                      <a:endParaRPr lang="en-US" sz="2400" b="0" i="0" u="none" strike="noStrike" dirty="0">
                        <a:solidFill>
                          <a:srgbClr val="000000"/>
                        </a:solidFill>
                        <a:effectLst/>
                        <a:latin typeface="Arial"/>
                      </a:endParaRPr>
                    </a:p>
                  </a:txBody>
                  <a:tcPr marL="8895" marR="8895" marT="8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smtClean="0">
                          <a:solidFill>
                            <a:srgbClr val="000000"/>
                          </a:solidFill>
                          <a:effectLst/>
                          <a:latin typeface="Arial"/>
                        </a:rPr>
                        <a:t>34</a:t>
                      </a:r>
                      <a:endParaRPr lang="en-US" sz="2400" b="0" i="0" u="none" strike="noStrike" dirty="0">
                        <a:solidFill>
                          <a:srgbClr val="000000"/>
                        </a:solidFill>
                        <a:effectLst/>
                        <a:latin typeface="Arial"/>
                      </a:endParaRPr>
                    </a:p>
                  </a:txBody>
                  <a:tcPr marL="8895" marR="8895" marT="8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smtClean="0">
                          <a:solidFill>
                            <a:srgbClr val="000000"/>
                          </a:solidFill>
                          <a:effectLst/>
                          <a:latin typeface="Arial"/>
                        </a:rPr>
                        <a:t>9</a:t>
                      </a:r>
                      <a:endParaRPr lang="en-US" sz="2400" b="0" i="0" u="none" strike="noStrike" dirty="0">
                        <a:solidFill>
                          <a:srgbClr val="000000"/>
                        </a:solidFill>
                        <a:effectLst/>
                        <a:latin typeface="Arial"/>
                      </a:endParaRPr>
                    </a:p>
                  </a:txBody>
                  <a:tcPr marL="8895" marR="8895" marT="8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smtClean="0">
                          <a:solidFill>
                            <a:srgbClr val="000000"/>
                          </a:solidFill>
                          <a:effectLst/>
                          <a:latin typeface="Arial"/>
                        </a:rPr>
                        <a:t>5</a:t>
                      </a:r>
                      <a:endParaRPr lang="en-US" sz="2400" b="0" i="0" u="none" strike="noStrike" dirty="0">
                        <a:solidFill>
                          <a:srgbClr val="000000"/>
                        </a:solidFill>
                        <a:effectLst/>
                        <a:latin typeface="Arial"/>
                      </a:endParaRPr>
                    </a:p>
                  </a:txBody>
                  <a:tcPr marL="8895" marR="8895" marT="8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smtClean="0">
                          <a:solidFill>
                            <a:srgbClr val="000000"/>
                          </a:solidFill>
                          <a:effectLst/>
                          <a:latin typeface="Arial"/>
                        </a:rPr>
                        <a:t>0</a:t>
                      </a:r>
                      <a:endParaRPr lang="en-US" sz="2400" b="0" i="0" u="none" strike="noStrike" dirty="0">
                        <a:solidFill>
                          <a:srgbClr val="000000"/>
                        </a:solidFill>
                        <a:effectLst/>
                        <a:latin typeface="Arial"/>
                      </a:endParaRPr>
                    </a:p>
                  </a:txBody>
                  <a:tcPr marL="8895" marR="8895" marT="8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63270">
                <a:tc>
                  <a:txBody>
                    <a:bodyPr/>
                    <a:lstStyle/>
                    <a:p>
                      <a:pPr algn="ctr" fontAlgn="b"/>
                      <a:r>
                        <a:rPr lang="en-US" sz="1800" b="1" i="0" u="none" strike="noStrike" dirty="0" smtClean="0">
                          <a:solidFill>
                            <a:srgbClr val="FF0000"/>
                          </a:solidFill>
                          <a:effectLst/>
                          <a:latin typeface="Arial"/>
                        </a:rPr>
                        <a:t>Above</a:t>
                      </a:r>
                      <a:r>
                        <a:rPr lang="en-US" sz="1800" b="1" i="0" u="none" strike="noStrike" baseline="0" dirty="0" smtClean="0">
                          <a:solidFill>
                            <a:srgbClr val="FF0000"/>
                          </a:solidFill>
                          <a:effectLst/>
                          <a:latin typeface="Arial"/>
                        </a:rPr>
                        <a:t> Standard </a:t>
                      </a:r>
                      <a:r>
                        <a:rPr lang="en-US" sz="1800" b="1" i="0" u="none" strike="noStrike" dirty="0" smtClean="0">
                          <a:solidFill>
                            <a:srgbClr val="FF0000"/>
                          </a:solidFill>
                          <a:effectLst/>
                          <a:latin typeface="Arial"/>
                        </a:rPr>
                        <a:t>%</a:t>
                      </a:r>
                      <a:endParaRPr lang="en-US" sz="1800" b="1" i="0" u="none" strike="noStrike" dirty="0">
                        <a:solidFill>
                          <a:srgbClr val="FF0000"/>
                        </a:solidFill>
                        <a:effectLst/>
                        <a:latin typeface="Arial"/>
                      </a:endParaRPr>
                    </a:p>
                  </a:txBody>
                  <a:tcPr marL="8895" marR="8895" marT="8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1" i="0" u="none" strike="noStrike" dirty="0" smtClean="0">
                          <a:solidFill>
                            <a:srgbClr val="FF0000"/>
                          </a:solidFill>
                          <a:effectLst/>
                          <a:latin typeface="Arial"/>
                        </a:rPr>
                        <a:t>39%</a:t>
                      </a:r>
                      <a:endParaRPr lang="en-US" sz="2400" b="1" i="0" u="none" strike="noStrike" dirty="0">
                        <a:solidFill>
                          <a:srgbClr val="FF0000"/>
                        </a:solidFill>
                        <a:effectLst/>
                        <a:latin typeface="Arial"/>
                      </a:endParaRPr>
                    </a:p>
                  </a:txBody>
                  <a:tcPr marL="8895" marR="8895" marT="8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1" i="0" u="none" strike="noStrike" dirty="0" smtClean="0">
                          <a:solidFill>
                            <a:srgbClr val="FF0000"/>
                          </a:solidFill>
                          <a:effectLst/>
                          <a:latin typeface="Arial"/>
                        </a:rPr>
                        <a:t>60%</a:t>
                      </a:r>
                      <a:endParaRPr lang="en-US" sz="2400" b="1" i="0" u="none" strike="noStrike" dirty="0">
                        <a:solidFill>
                          <a:srgbClr val="FF0000"/>
                        </a:solidFill>
                        <a:effectLst/>
                        <a:latin typeface="Arial"/>
                      </a:endParaRPr>
                    </a:p>
                  </a:txBody>
                  <a:tcPr marL="8895" marR="8895" marT="8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1" i="0" u="none" strike="noStrike" dirty="0" smtClean="0">
                          <a:solidFill>
                            <a:srgbClr val="FF0000"/>
                          </a:solidFill>
                          <a:effectLst/>
                          <a:latin typeface="Arial"/>
                        </a:rPr>
                        <a:t>7%</a:t>
                      </a:r>
                      <a:endParaRPr lang="en-US" sz="2400" b="1" i="0" u="none" strike="noStrike" dirty="0">
                        <a:solidFill>
                          <a:srgbClr val="FF0000"/>
                        </a:solidFill>
                        <a:effectLst/>
                        <a:latin typeface="Arial"/>
                      </a:endParaRPr>
                    </a:p>
                  </a:txBody>
                  <a:tcPr marL="8895" marR="8895" marT="8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1" i="0" u="none" strike="noStrike" dirty="0" smtClean="0">
                          <a:solidFill>
                            <a:srgbClr val="FF0000"/>
                          </a:solidFill>
                          <a:effectLst/>
                          <a:latin typeface="Arial"/>
                        </a:rPr>
                        <a:t>17%</a:t>
                      </a:r>
                      <a:endParaRPr lang="en-US" sz="2400" b="1" i="0" u="none" strike="noStrike" dirty="0">
                        <a:solidFill>
                          <a:srgbClr val="FF0000"/>
                        </a:solidFill>
                        <a:effectLst/>
                        <a:latin typeface="Arial"/>
                      </a:endParaRPr>
                    </a:p>
                  </a:txBody>
                  <a:tcPr marL="8895" marR="8895" marT="8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1" i="0" u="none" strike="noStrike" dirty="0" smtClean="0">
                          <a:solidFill>
                            <a:srgbClr val="FF0000"/>
                          </a:solidFill>
                          <a:effectLst/>
                          <a:latin typeface="Arial"/>
                        </a:rPr>
                        <a:t>8%</a:t>
                      </a:r>
                      <a:endParaRPr lang="en-US" sz="2400" b="1" i="0" u="none" strike="noStrike" dirty="0">
                        <a:solidFill>
                          <a:srgbClr val="FF0000"/>
                        </a:solidFill>
                        <a:effectLst/>
                        <a:latin typeface="Arial"/>
                      </a:endParaRPr>
                    </a:p>
                  </a:txBody>
                  <a:tcPr marL="8895" marR="8895" marT="8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1" i="0" u="none" strike="noStrike" dirty="0" smtClean="0">
                          <a:solidFill>
                            <a:srgbClr val="FF0000"/>
                          </a:solidFill>
                          <a:effectLst/>
                          <a:latin typeface="Arial"/>
                        </a:rPr>
                        <a:t>37%</a:t>
                      </a:r>
                      <a:endParaRPr lang="en-US" sz="2400" b="1" i="0" u="none" strike="noStrike" dirty="0">
                        <a:solidFill>
                          <a:srgbClr val="FF0000"/>
                        </a:solidFill>
                        <a:effectLst/>
                        <a:latin typeface="Arial"/>
                      </a:endParaRPr>
                    </a:p>
                  </a:txBody>
                  <a:tcPr marL="8895" marR="8895" marT="8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1" i="0" u="none" strike="noStrike" dirty="0" smtClean="0">
                          <a:solidFill>
                            <a:srgbClr val="FF0000"/>
                          </a:solidFill>
                          <a:effectLst/>
                          <a:latin typeface="Arial"/>
                        </a:rPr>
                        <a:t>10%</a:t>
                      </a:r>
                      <a:endParaRPr lang="en-US" sz="2400" b="1" i="0" u="none" strike="noStrike" dirty="0">
                        <a:solidFill>
                          <a:srgbClr val="FF0000"/>
                        </a:solidFill>
                        <a:effectLst/>
                        <a:latin typeface="Arial"/>
                      </a:endParaRPr>
                    </a:p>
                  </a:txBody>
                  <a:tcPr marL="8895" marR="8895" marT="8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1" i="0" u="none" strike="noStrike" dirty="0" smtClean="0">
                          <a:solidFill>
                            <a:srgbClr val="FF0000"/>
                          </a:solidFill>
                          <a:effectLst/>
                          <a:latin typeface="Arial"/>
                        </a:rPr>
                        <a:t>6%</a:t>
                      </a:r>
                      <a:endParaRPr lang="en-US" sz="2400" b="1" i="0" u="none" strike="noStrike" dirty="0">
                        <a:solidFill>
                          <a:srgbClr val="FF0000"/>
                        </a:solidFill>
                        <a:effectLst/>
                        <a:latin typeface="Arial"/>
                      </a:endParaRPr>
                    </a:p>
                  </a:txBody>
                  <a:tcPr marL="8895" marR="8895" marT="8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1" i="0" u="none" strike="noStrike" dirty="0" smtClean="0">
                          <a:solidFill>
                            <a:srgbClr val="FF0000"/>
                          </a:solidFill>
                          <a:effectLst/>
                          <a:latin typeface="Arial"/>
                        </a:rPr>
                        <a:t>0%</a:t>
                      </a:r>
                      <a:endParaRPr lang="en-US" sz="2400" b="1" i="0" u="none" strike="noStrike" dirty="0">
                        <a:solidFill>
                          <a:srgbClr val="FF0000"/>
                        </a:solidFill>
                        <a:effectLst/>
                        <a:latin typeface="Arial"/>
                      </a:endParaRPr>
                    </a:p>
                  </a:txBody>
                  <a:tcPr marL="8895" marR="8895" marT="8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320547280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latin typeface="+mn-lt"/>
              </a:rPr>
              <a:t>Section 4: </a:t>
            </a:r>
            <a:endParaRPr lang="en-US" sz="6000" b="1" dirty="0">
              <a:latin typeface="+mn-lt"/>
            </a:endParaRPr>
          </a:p>
        </p:txBody>
      </p:sp>
      <p:sp>
        <p:nvSpPr>
          <p:cNvPr id="4" name="Rectangle 3"/>
          <p:cNvSpPr/>
          <p:nvPr/>
        </p:nvSpPr>
        <p:spPr>
          <a:xfrm>
            <a:off x="1097280" y="1982801"/>
            <a:ext cx="3701463" cy="1107996"/>
          </a:xfrm>
          <a:prstGeom prst="rect">
            <a:avLst/>
          </a:prstGeom>
        </p:spPr>
        <p:txBody>
          <a:bodyPr wrap="none">
            <a:spAutoFit/>
          </a:bodyPr>
          <a:lstStyle/>
          <a:p>
            <a:r>
              <a:rPr lang="en-US" sz="6600" dirty="0">
                <a:latin typeface="+mj-lt"/>
              </a:rPr>
              <a:t>Treatment</a:t>
            </a:r>
          </a:p>
        </p:txBody>
      </p:sp>
      <p:pic>
        <p:nvPicPr>
          <p:cNvPr id="6" name="Picture 3" descr="C:\Users\prigrod\AppData\Local\Microsoft\Windows\Temporary Internet Files\Content.IE5\GFKXTZ3A\MP900422274[1].jp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55527" y="2137880"/>
            <a:ext cx="3300153" cy="33001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6050017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755374" y="1132764"/>
            <a:ext cx="11025809" cy="4883723"/>
          </a:xfrm>
          <a:solidFill>
            <a:schemeClr val="accent5">
              <a:lumMod val="20000"/>
              <a:lumOff val="80000"/>
            </a:schemeClr>
          </a:solidFill>
        </p:spPr>
        <p:txBody>
          <a:bodyPr>
            <a:normAutofit fontScale="85000" lnSpcReduction="10000"/>
            <a:scene3d>
              <a:camera prst="orthographicFront">
                <a:rot lat="0" lon="0" rev="0"/>
              </a:camera>
              <a:lightRig rig="threePt" dir="t"/>
            </a:scene3d>
          </a:bodyPr>
          <a:lstStyle/>
          <a:p>
            <a:pPr algn="ctr"/>
            <a:r>
              <a:rPr lang="en-US" sz="5400" dirty="0" smtClean="0">
                <a:solidFill>
                  <a:srgbClr val="FF0000"/>
                </a:solidFill>
              </a:rPr>
              <a:t>Dartmouth Private Well Survey </a:t>
            </a:r>
            <a:r>
              <a:rPr lang="en-US" sz="5400" dirty="0">
                <a:solidFill>
                  <a:srgbClr val="FF0000"/>
                </a:solidFill>
              </a:rPr>
              <a:t>(2014</a:t>
            </a:r>
            <a:r>
              <a:rPr lang="en-US" sz="5400" dirty="0" smtClean="0">
                <a:solidFill>
                  <a:srgbClr val="FF0000"/>
                </a:solidFill>
              </a:rPr>
              <a:t>)</a:t>
            </a:r>
          </a:p>
          <a:p>
            <a:endParaRPr lang="en-US" sz="5400" b="1" dirty="0" smtClean="0"/>
          </a:p>
          <a:p>
            <a:r>
              <a:rPr lang="en-US" sz="5400" b="1" dirty="0" smtClean="0"/>
              <a:t>1 in </a:t>
            </a:r>
            <a:r>
              <a:rPr lang="en-US" sz="5400" b="1" dirty="0"/>
              <a:t>4 </a:t>
            </a:r>
            <a:r>
              <a:rPr lang="en-US" sz="5400" dirty="0"/>
              <a:t>people who tested their well </a:t>
            </a:r>
            <a:r>
              <a:rPr lang="en-US" sz="5400" dirty="0" smtClean="0"/>
              <a:t>did </a:t>
            </a:r>
            <a:r>
              <a:rPr lang="en-US" sz="5400" dirty="0"/>
              <a:t>not </a:t>
            </a:r>
            <a:r>
              <a:rPr lang="en-US" sz="5400" dirty="0" smtClean="0"/>
              <a:t>understand </a:t>
            </a:r>
            <a:r>
              <a:rPr lang="en-US" sz="5400" dirty="0"/>
              <a:t>the results of their lab report</a:t>
            </a:r>
            <a:r>
              <a:rPr lang="en-US" sz="5400" dirty="0" smtClean="0"/>
              <a:t>.</a:t>
            </a:r>
          </a:p>
          <a:p>
            <a:endParaRPr lang="en-US" sz="5400" dirty="0" smtClean="0"/>
          </a:p>
          <a:p>
            <a:r>
              <a:rPr lang="en-US" sz="5400" b="1" dirty="0"/>
              <a:t>1 in 3</a:t>
            </a:r>
            <a:r>
              <a:rPr lang="en-US" sz="5400" dirty="0"/>
              <a:t> did not know what actions to take given their water quality test results.</a:t>
            </a:r>
          </a:p>
          <a:p>
            <a:endParaRPr lang="en-US" dirty="0"/>
          </a:p>
        </p:txBody>
      </p:sp>
    </p:spTree>
    <p:extLst>
      <p:ext uri="{BB962C8B-B14F-4D97-AF65-F5344CB8AC3E}">
        <p14:creationId xmlns:p14="http://schemas.microsoft.com/office/powerpoint/2010/main" xmlns="" val="37020538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558962"/>
            <a:ext cx="10058400" cy="833846"/>
          </a:xfrm>
        </p:spPr>
        <p:txBody>
          <a:bodyPr>
            <a:normAutofit/>
          </a:bodyPr>
          <a:lstStyle/>
          <a:p>
            <a:r>
              <a:rPr lang="en-US" sz="4400" dirty="0" smtClean="0"/>
              <a:t>Home Water Treatment – </a:t>
            </a:r>
            <a:r>
              <a:rPr lang="en-US" sz="4400" b="1" dirty="0" smtClean="0"/>
              <a:t>Point of Use (POU) </a:t>
            </a:r>
            <a:endParaRPr lang="en-US" sz="4400" b="1" dirty="0"/>
          </a:p>
        </p:txBody>
      </p:sp>
      <p:sp>
        <p:nvSpPr>
          <p:cNvPr id="3" name="Content Placeholder 2"/>
          <p:cNvSpPr>
            <a:spLocks noGrp="1"/>
          </p:cNvSpPr>
          <p:nvPr>
            <p:ph sz="half" idx="1"/>
          </p:nvPr>
        </p:nvSpPr>
        <p:spPr>
          <a:xfrm>
            <a:off x="762103" y="1905000"/>
            <a:ext cx="5883413" cy="4116493"/>
          </a:xfrm>
        </p:spPr>
        <p:txBody>
          <a:bodyPr>
            <a:normAutofit/>
          </a:bodyPr>
          <a:lstStyle/>
          <a:p>
            <a:pPr marL="0" lvl="0" indent="0">
              <a:lnSpc>
                <a:spcPct val="100000"/>
              </a:lnSpc>
              <a:spcBef>
                <a:spcPts val="0"/>
              </a:spcBef>
              <a:buNone/>
            </a:pPr>
            <a:r>
              <a:rPr lang="en-US" sz="2800" dirty="0" smtClean="0"/>
              <a:t>Treats </a:t>
            </a:r>
            <a:r>
              <a:rPr lang="en-US" sz="2800" dirty="0"/>
              <a:t>water at a single </a:t>
            </a:r>
            <a:r>
              <a:rPr lang="en-US" sz="2800" dirty="0" smtClean="0"/>
              <a:t>tap, examples:</a:t>
            </a:r>
            <a:endParaRPr lang="en-US" sz="2800" dirty="0"/>
          </a:p>
          <a:p>
            <a:pPr marL="0" indent="0">
              <a:lnSpc>
                <a:spcPct val="100000"/>
              </a:lnSpc>
              <a:spcBef>
                <a:spcPts val="0"/>
              </a:spcBef>
              <a:buNone/>
            </a:pPr>
            <a:endParaRPr lang="en-US" sz="1200" dirty="0" smtClean="0"/>
          </a:p>
          <a:p>
            <a:pPr marL="0" indent="0">
              <a:lnSpc>
                <a:spcPct val="100000"/>
              </a:lnSpc>
              <a:spcBef>
                <a:spcPts val="0"/>
              </a:spcBef>
              <a:buNone/>
            </a:pPr>
            <a:r>
              <a:rPr lang="en-US" sz="2800" dirty="0" smtClean="0"/>
              <a:t>        POU carbon filter -&gt;</a:t>
            </a:r>
          </a:p>
          <a:p>
            <a:pPr marL="0" indent="0">
              <a:lnSpc>
                <a:spcPct val="100000"/>
              </a:lnSpc>
              <a:spcBef>
                <a:spcPts val="0"/>
              </a:spcBef>
              <a:buNone/>
            </a:pPr>
            <a:endParaRPr lang="en-US" sz="2800" dirty="0"/>
          </a:p>
          <a:p>
            <a:pPr marL="0" indent="0">
              <a:lnSpc>
                <a:spcPct val="100000"/>
              </a:lnSpc>
              <a:spcBef>
                <a:spcPts val="0"/>
              </a:spcBef>
              <a:buNone/>
            </a:pPr>
            <a:endParaRPr lang="en-US" sz="2800" dirty="0" smtClean="0"/>
          </a:p>
          <a:p>
            <a:pPr marL="0" indent="0">
              <a:lnSpc>
                <a:spcPct val="100000"/>
              </a:lnSpc>
              <a:spcBef>
                <a:spcPts val="0"/>
              </a:spcBef>
              <a:buNone/>
            </a:pPr>
            <a:endParaRPr lang="en-US" sz="2800" dirty="0"/>
          </a:p>
          <a:p>
            <a:pPr marL="0" indent="0">
              <a:lnSpc>
                <a:spcPct val="100000"/>
              </a:lnSpc>
              <a:spcBef>
                <a:spcPts val="0"/>
              </a:spcBef>
              <a:buNone/>
            </a:pPr>
            <a:endParaRPr lang="en-US" sz="2800" dirty="0" smtClean="0"/>
          </a:p>
          <a:p>
            <a:pPr marL="0" indent="0">
              <a:lnSpc>
                <a:spcPct val="100000"/>
              </a:lnSpc>
              <a:spcBef>
                <a:spcPts val="0"/>
              </a:spcBef>
              <a:buNone/>
            </a:pPr>
            <a:r>
              <a:rPr lang="en-US" sz="2800" dirty="0"/>
              <a:t>	</a:t>
            </a:r>
            <a:r>
              <a:rPr lang="en-US" sz="2800" dirty="0" smtClean="0"/>
              <a:t>		</a:t>
            </a:r>
          </a:p>
          <a:p>
            <a:pPr marL="0" indent="0">
              <a:lnSpc>
                <a:spcPct val="100000"/>
              </a:lnSpc>
              <a:spcBef>
                <a:spcPts val="0"/>
              </a:spcBef>
              <a:buNone/>
            </a:pPr>
            <a:r>
              <a:rPr lang="en-US" sz="2800" dirty="0"/>
              <a:t>	</a:t>
            </a:r>
            <a:r>
              <a:rPr lang="en-US" sz="2800" dirty="0" smtClean="0"/>
              <a:t>	         &lt;- POU Arsenic </a:t>
            </a:r>
            <a:endParaRPr lang="en-US" sz="2800" dirty="0"/>
          </a:p>
          <a:p>
            <a:pPr marL="0" indent="0">
              <a:lnSpc>
                <a:spcPct val="100000"/>
              </a:lnSpc>
              <a:spcBef>
                <a:spcPts val="0"/>
              </a:spcBef>
              <a:buNone/>
            </a:pPr>
            <a:endParaRPr lang="en-US" sz="2800" dirty="0"/>
          </a:p>
        </p:txBody>
      </p:sp>
      <p:sp>
        <p:nvSpPr>
          <p:cNvPr id="4" name="Content Placeholder 3"/>
          <p:cNvSpPr>
            <a:spLocks noGrp="1"/>
          </p:cNvSpPr>
          <p:nvPr>
            <p:ph sz="half" idx="2"/>
          </p:nvPr>
        </p:nvSpPr>
        <p:spPr>
          <a:xfrm>
            <a:off x="7071021" y="1934818"/>
            <a:ext cx="4346279" cy="4147930"/>
          </a:xfrm>
        </p:spPr>
        <p:txBody>
          <a:bodyPr>
            <a:normAutofit/>
          </a:bodyPr>
          <a:lstStyle/>
          <a:p>
            <a:r>
              <a:rPr lang="en-US" sz="3200" dirty="0" smtClean="0"/>
              <a:t>Contaminants treated at Point of Use:</a:t>
            </a:r>
          </a:p>
          <a:p>
            <a:r>
              <a:rPr lang="en-US" sz="3200" dirty="0" smtClean="0"/>
              <a:t>  </a:t>
            </a:r>
          </a:p>
          <a:p>
            <a:pPr lvl="1">
              <a:defRPr/>
            </a:pPr>
            <a:r>
              <a:rPr lang="en-US" sz="3200" dirty="0" smtClean="0"/>
              <a:t> Arsenic</a:t>
            </a:r>
            <a:endParaRPr lang="en-US" sz="3200" dirty="0"/>
          </a:p>
          <a:p>
            <a:pPr lvl="1">
              <a:defRPr/>
            </a:pPr>
            <a:r>
              <a:rPr lang="en-US" sz="3200" dirty="0"/>
              <a:t> </a:t>
            </a:r>
            <a:r>
              <a:rPr lang="en-US" sz="3200" dirty="0" smtClean="0"/>
              <a:t>Uranium</a:t>
            </a:r>
            <a:endParaRPr lang="en-US" sz="3200" dirty="0"/>
          </a:p>
          <a:p>
            <a:pPr lvl="1">
              <a:defRPr/>
            </a:pPr>
            <a:r>
              <a:rPr lang="en-US" sz="3200" dirty="0"/>
              <a:t> Fluoride</a:t>
            </a:r>
          </a:p>
          <a:p>
            <a:pPr lvl="1">
              <a:defRPr/>
            </a:pPr>
            <a:r>
              <a:rPr lang="en-US" sz="3200" dirty="0"/>
              <a:t> </a:t>
            </a:r>
            <a:r>
              <a:rPr lang="en-US" sz="3200" dirty="0" smtClean="0"/>
              <a:t>Radium</a:t>
            </a:r>
          </a:p>
          <a:p>
            <a:pPr lvl="1">
              <a:defRPr/>
            </a:pPr>
            <a:r>
              <a:rPr lang="en-US" sz="3200" dirty="0"/>
              <a:t> </a:t>
            </a:r>
            <a:r>
              <a:rPr lang="en-US" sz="3200" dirty="0" smtClean="0"/>
              <a:t>Chlorine</a:t>
            </a:r>
            <a:endParaRPr lang="en-US" sz="3200" dirty="0"/>
          </a:p>
        </p:txBody>
      </p:sp>
      <p:pic>
        <p:nvPicPr>
          <p:cNvPr id="16" name="Picture 22" descr="GE SmartWater™ Faucet Mount Filtration System"/>
          <p:cNvPicPr>
            <a:picLocks noChangeAspect="1" noChangeArrowheads="1"/>
          </p:cNvPicPr>
          <p:nvPr/>
        </p:nvPicPr>
        <p:blipFill>
          <a:blip r:embed="rId2" cstate="print"/>
          <a:srcRect/>
          <a:stretch>
            <a:fillRect/>
          </a:stretch>
        </p:blipFill>
        <p:spPr bwMode="auto">
          <a:xfrm>
            <a:off x="4396790" y="2479058"/>
            <a:ext cx="1860947" cy="1943100"/>
          </a:xfrm>
          <a:prstGeom prst="rect">
            <a:avLst/>
          </a:prstGeom>
          <a:noFill/>
          <a:ln w="9525">
            <a:noFill/>
            <a:miter lim="800000"/>
            <a:headEnd/>
            <a:tailEnd/>
          </a:ln>
        </p:spPr>
      </p:pic>
      <p:pic>
        <p:nvPicPr>
          <p:cNvPr id="1026" name="Picture 2" descr="C:\Users\cynthia.m.klevens\Pictures\IMG_2005.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40719" y="3111501"/>
            <a:ext cx="2370681" cy="316090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534942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Home Water Treatment – </a:t>
            </a:r>
            <a:r>
              <a:rPr lang="en-US" b="1" dirty="0" smtClean="0"/>
              <a:t>Whole-House</a:t>
            </a:r>
            <a:endParaRPr lang="en-US" b="1" dirty="0"/>
          </a:p>
        </p:txBody>
      </p:sp>
      <p:sp>
        <p:nvSpPr>
          <p:cNvPr id="3" name="Content Placeholder 2"/>
          <p:cNvSpPr>
            <a:spLocks noGrp="1"/>
          </p:cNvSpPr>
          <p:nvPr>
            <p:ph sz="half" idx="1"/>
          </p:nvPr>
        </p:nvSpPr>
        <p:spPr>
          <a:xfrm>
            <a:off x="474980" y="1896534"/>
            <a:ext cx="4937760" cy="4023359"/>
          </a:xfrm>
        </p:spPr>
        <p:txBody>
          <a:bodyPr/>
          <a:lstStyle/>
          <a:p>
            <a:r>
              <a:rPr lang="en-US" sz="2800" dirty="0" smtClean="0"/>
              <a:t>Treats </a:t>
            </a:r>
            <a:r>
              <a:rPr lang="en-US" sz="2800" dirty="0"/>
              <a:t>all the water </a:t>
            </a:r>
            <a:r>
              <a:rPr lang="en-US" sz="2800" dirty="0" smtClean="0"/>
              <a:t>entering </a:t>
            </a:r>
            <a:r>
              <a:rPr lang="en-US" sz="2800" dirty="0"/>
              <a:t>the house and is </a:t>
            </a:r>
            <a:r>
              <a:rPr lang="en-US" sz="2800" dirty="0" smtClean="0"/>
              <a:t>installed </a:t>
            </a:r>
            <a:r>
              <a:rPr lang="en-US" sz="2800" dirty="0"/>
              <a:t>in the basement.</a:t>
            </a:r>
          </a:p>
        </p:txBody>
      </p:sp>
      <p:sp>
        <p:nvSpPr>
          <p:cNvPr id="4" name="Content Placeholder 3"/>
          <p:cNvSpPr>
            <a:spLocks noGrp="1"/>
          </p:cNvSpPr>
          <p:nvPr>
            <p:ph sz="half" idx="2"/>
          </p:nvPr>
        </p:nvSpPr>
        <p:spPr>
          <a:xfrm>
            <a:off x="6217920" y="1998135"/>
            <a:ext cx="4937760" cy="4023360"/>
          </a:xfrm>
        </p:spPr>
        <p:txBody>
          <a:bodyPr/>
          <a:lstStyle/>
          <a:p>
            <a:r>
              <a:rPr lang="en-US" sz="2800" dirty="0" smtClean="0"/>
              <a:t>Whole House treatment is necessary for:</a:t>
            </a:r>
          </a:p>
          <a:p>
            <a:r>
              <a:rPr lang="en-US" sz="2800" dirty="0" smtClean="0"/>
              <a:t> </a:t>
            </a:r>
          </a:p>
          <a:p>
            <a:pPr lvl="1"/>
            <a:r>
              <a:rPr lang="en-US" sz="2800" dirty="0" smtClean="0"/>
              <a:t>Radon</a:t>
            </a:r>
            <a:endParaRPr lang="en-US" sz="2800" dirty="0"/>
          </a:p>
          <a:p>
            <a:pPr lvl="1">
              <a:defRPr/>
            </a:pPr>
            <a:r>
              <a:rPr lang="en-US" sz="2800" dirty="0" smtClean="0"/>
              <a:t>Iron</a:t>
            </a:r>
            <a:r>
              <a:rPr lang="en-US" sz="2800" dirty="0"/>
              <a:t>, Manganese </a:t>
            </a:r>
          </a:p>
          <a:p>
            <a:pPr lvl="1">
              <a:defRPr/>
            </a:pPr>
            <a:r>
              <a:rPr lang="en-US" sz="2800" dirty="0" smtClean="0"/>
              <a:t>Lead and </a:t>
            </a:r>
            <a:r>
              <a:rPr lang="en-US" sz="2800" dirty="0"/>
              <a:t>Copper </a:t>
            </a:r>
            <a:r>
              <a:rPr lang="en-US" sz="2800" dirty="0" err="1" smtClean="0"/>
              <a:t>Corrosivity</a:t>
            </a:r>
            <a:endParaRPr lang="en-US" sz="2800" dirty="0"/>
          </a:p>
          <a:p>
            <a:pPr lvl="1">
              <a:defRPr/>
            </a:pPr>
            <a:r>
              <a:rPr lang="en-US" sz="2800" dirty="0" smtClean="0"/>
              <a:t>Odor </a:t>
            </a:r>
            <a:r>
              <a:rPr lang="en-US" sz="2800" dirty="0"/>
              <a:t>- Sulfide</a:t>
            </a:r>
          </a:p>
          <a:p>
            <a:pPr lvl="1">
              <a:defRPr/>
            </a:pPr>
            <a:r>
              <a:rPr lang="en-US" sz="2800" dirty="0" smtClean="0"/>
              <a:t>Scaling- </a:t>
            </a:r>
            <a:r>
              <a:rPr lang="en-US" sz="2800" dirty="0"/>
              <a:t>Hardness</a:t>
            </a:r>
          </a:p>
          <a:p>
            <a:endParaRPr lang="en-US" dirty="0"/>
          </a:p>
        </p:txBody>
      </p:sp>
      <p:pic>
        <p:nvPicPr>
          <p:cNvPr id="17" name="Picture 24" descr="imageUTC">
            <a:hlinkClick r:id="rId2"/>
          </p:cNvPr>
          <p:cNvPicPr>
            <a:picLocks noChangeAspect="1" noChangeArrowheads="1"/>
          </p:cNvPicPr>
          <p:nvPr/>
        </p:nvPicPr>
        <p:blipFill>
          <a:blip r:embed="rId3" cstate="print"/>
          <a:srcRect/>
          <a:stretch>
            <a:fillRect/>
          </a:stretch>
        </p:blipFill>
        <p:spPr bwMode="auto">
          <a:xfrm>
            <a:off x="2442949" y="2819399"/>
            <a:ext cx="3343701" cy="3457759"/>
          </a:xfrm>
          <a:prstGeom prst="rect">
            <a:avLst/>
          </a:prstGeom>
          <a:noFill/>
          <a:ln w="9525">
            <a:noFill/>
            <a:miter lim="800000"/>
            <a:headEnd/>
            <a:tailEnd/>
          </a:ln>
        </p:spPr>
      </p:pic>
    </p:spTree>
    <p:extLst>
      <p:ext uri="{BB962C8B-B14F-4D97-AF65-F5344CB8AC3E}">
        <p14:creationId xmlns:p14="http://schemas.microsoft.com/office/powerpoint/2010/main" xmlns="" val="27141989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4294967295"/>
          </p:nvPr>
        </p:nvSpPr>
        <p:spPr>
          <a:xfrm>
            <a:off x="567871" y="1698769"/>
            <a:ext cx="5096329" cy="4448031"/>
          </a:xfrm>
        </p:spPr>
        <p:txBody>
          <a:bodyPr>
            <a:noAutofit/>
          </a:bodyPr>
          <a:lstStyle/>
          <a:p>
            <a:pPr>
              <a:lnSpc>
                <a:spcPct val="100000"/>
              </a:lnSpc>
              <a:spcBef>
                <a:spcPts val="0"/>
              </a:spcBef>
              <a:spcAft>
                <a:spcPts val="0"/>
              </a:spcAft>
            </a:pPr>
            <a:r>
              <a:rPr lang="en-US" sz="2400" dirty="0" smtClean="0"/>
              <a:t>MCL Goal is </a:t>
            </a:r>
            <a:r>
              <a:rPr lang="en-US" sz="2400" b="1" dirty="0" smtClean="0">
                <a:solidFill>
                  <a:srgbClr val="FF0000"/>
                </a:solidFill>
              </a:rPr>
              <a:t>ZERO</a:t>
            </a:r>
          </a:p>
          <a:p>
            <a:pPr>
              <a:lnSpc>
                <a:spcPct val="100000"/>
              </a:lnSpc>
              <a:spcBef>
                <a:spcPts val="0"/>
              </a:spcBef>
              <a:spcAft>
                <a:spcPts val="0"/>
              </a:spcAft>
            </a:pPr>
            <a:endParaRPr lang="en-US" sz="2400" dirty="0" smtClean="0"/>
          </a:p>
          <a:p>
            <a:pPr>
              <a:lnSpc>
                <a:spcPct val="100000"/>
              </a:lnSpc>
              <a:spcBef>
                <a:spcPts val="0"/>
              </a:spcBef>
              <a:spcAft>
                <a:spcPts val="0"/>
              </a:spcAft>
            </a:pPr>
            <a:r>
              <a:rPr lang="en-US" sz="2400" dirty="0" smtClean="0"/>
              <a:t>Flush your tap </a:t>
            </a:r>
            <a:r>
              <a:rPr lang="en-US" sz="2400" i="1" dirty="0" smtClean="0">
                <a:solidFill>
                  <a:srgbClr val="FF0000"/>
                </a:solidFill>
              </a:rPr>
              <a:t>every morning</a:t>
            </a:r>
            <a:r>
              <a:rPr lang="en-US" sz="2400" dirty="0" smtClean="0">
                <a:solidFill>
                  <a:srgbClr val="FF0000"/>
                </a:solidFill>
              </a:rPr>
              <a:t> </a:t>
            </a:r>
            <a:r>
              <a:rPr lang="en-US" sz="2400" dirty="0" smtClean="0"/>
              <a:t>before using water for consumption</a:t>
            </a:r>
          </a:p>
          <a:p>
            <a:pPr>
              <a:lnSpc>
                <a:spcPct val="100000"/>
              </a:lnSpc>
              <a:spcBef>
                <a:spcPts val="0"/>
              </a:spcBef>
              <a:spcAft>
                <a:spcPts val="0"/>
              </a:spcAft>
            </a:pPr>
            <a:endParaRPr lang="en-US" sz="2400" dirty="0" smtClean="0"/>
          </a:p>
          <a:p>
            <a:pPr>
              <a:lnSpc>
                <a:spcPct val="100000"/>
              </a:lnSpc>
              <a:spcBef>
                <a:spcPts val="0"/>
              </a:spcBef>
              <a:spcAft>
                <a:spcPts val="0"/>
              </a:spcAft>
            </a:pPr>
            <a:r>
              <a:rPr lang="en-US" sz="2400" dirty="0" smtClean="0"/>
              <a:t>Test </a:t>
            </a:r>
            <a:r>
              <a:rPr lang="en-US" sz="2400" i="1" dirty="0" smtClean="0">
                <a:solidFill>
                  <a:srgbClr val="FF0000"/>
                </a:solidFill>
              </a:rPr>
              <a:t>stagnant</a:t>
            </a:r>
            <a:r>
              <a:rPr lang="en-US" sz="2400" dirty="0" smtClean="0"/>
              <a:t> lead and copper to know if your water is corrosive to your home plumbing</a:t>
            </a:r>
          </a:p>
          <a:p>
            <a:pPr>
              <a:lnSpc>
                <a:spcPct val="100000"/>
              </a:lnSpc>
              <a:spcBef>
                <a:spcPts val="0"/>
              </a:spcBef>
              <a:spcAft>
                <a:spcPts val="0"/>
              </a:spcAft>
            </a:pPr>
            <a:endParaRPr lang="en-US" sz="2400" dirty="0" smtClean="0"/>
          </a:p>
          <a:p>
            <a:pPr>
              <a:lnSpc>
                <a:spcPct val="100000"/>
              </a:lnSpc>
              <a:spcBef>
                <a:spcPts val="0"/>
              </a:spcBef>
              <a:spcAft>
                <a:spcPts val="0"/>
              </a:spcAft>
            </a:pPr>
            <a:r>
              <a:rPr lang="en-US" sz="2400" dirty="0" smtClean="0"/>
              <a:t>Use </a:t>
            </a:r>
            <a:r>
              <a:rPr lang="en-US" sz="2400" dirty="0" smtClean="0">
                <a:solidFill>
                  <a:srgbClr val="FF0000"/>
                </a:solidFill>
              </a:rPr>
              <a:t>alternate water </a:t>
            </a:r>
            <a:r>
              <a:rPr lang="en-US" sz="2400" dirty="0" smtClean="0">
                <a:solidFill>
                  <a:schemeClr val="tx1"/>
                </a:solidFill>
              </a:rPr>
              <a:t>for infants and children </a:t>
            </a:r>
            <a:r>
              <a:rPr lang="en-US" sz="2400" dirty="0" smtClean="0"/>
              <a:t>if levels are above 5 ppb</a:t>
            </a:r>
          </a:p>
        </p:txBody>
      </p:sp>
      <p:sp>
        <p:nvSpPr>
          <p:cNvPr id="2" name="TextBox 1"/>
          <p:cNvSpPr txBox="1"/>
          <p:nvPr/>
        </p:nvSpPr>
        <p:spPr>
          <a:xfrm>
            <a:off x="1462314" y="629557"/>
            <a:ext cx="4968560" cy="769441"/>
          </a:xfrm>
          <a:prstGeom prst="rect">
            <a:avLst/>
          </a:prstGeom>
          <a:noFill/>
        </p:spPr>
        <p:txBody>
          <a:bodyPr wrap="square" rtlCol="0">
            <a:spAutoFit/>
          </a:bodyPr>
          <a:lstStyle/>
          <a:p>
            <a:r>
              <a:rPr lang="en-US" sz="4400" dirty="0" smtClean="0">
                <a:latin typeface="+mj-lt"/>
              </a:rPr>
              <a:t>Understanding Lead </a:t>
            </a:r>
            <a:endParaRPr lang="en-US" sz="4400" dirty="0">
              <a:latin typeface="+mj-lt"/>
            </a:endParaRPr>
          </a:p>
        </p:txBody>
      </p:sp>
      <p:pic>
        <p:nvPicPr>
          <p:cNvPr id="1027" name="Picture 3"/>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22085" t="12474" r="23499" b="1254"/>
          <a:stretch/>
        </p:blipFill>
        <p:spPr bwMode="auto">
          <a:xfrm rot="21241592">
            <a:off x="5774105" y="2957288"/>
            <a:ext cx="3885075" cy="310896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6" name="Picture 2"/>
          <p:cNvPicPr>
            <a:picLocks noGrp="1" noChangeAspect="1" noChangeArrowheads="1"/>
          </p:cNvPicPr>
          <p:nvPr>
            <p:ph sz="half" idx="4294967295"/>
          </p:nvPr>
        </p:nvPicPr>
        <p:blipFill rotWithShape="1">
          <a:blip r:embed="rId3" cstate="print">
            <a:extLst>
              <a:ext uri="{28A0092B-C50C-407E-A947-70E740481C1C}">
                <a14:useLocalDpi xmlns:a14="http://schemas.microsoft.com/office/drawing/2010/main" xmlns="" val="0"/>
              </a:ext>
            </a:extLst>
          </a:blip>
          <a:srcRect l="20754" t="12131" r="21808"/>
          <a:stretch/>
        </p:blipFill>
        <p:spPr bwMode="auto">
          <a:xfrm rot="436177">
            <a:off x="8060404" y="600709"/>
            <a:ext cx="3896411" cy="329184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3762271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38200" y="274638"/>
            <a:ext cx="8826500" cy="868362"/>
          </a:xfrm>
        </p:spPr>
        <p:txBody>
          <a:bodyPr>
            <a:normAutofit/>
          </a:bodyPr>
          <a:lstStyle/>
          <a:p>
            <a:pPr lvl="0"/>
            <a:r>
              <a:rPr lang="en-US" b="1" dirty="0" smtClean="0"/>
              <a:t>NHDES Be </a:t>
            </a:r>
            <a:r>
              <a:rPr lang="en-US" b="1" i="1" dirty="0" smtClean="0"/>
              <a:t>Well</a:t>
            </a:r>
            <a:r>
              <a:rPr lang="en-US" b="1" dirty="0" smtClean="0"/>
              <a:t> Informed Web Tool</a:t>
            </a:r>
            <a:endParaRPr lang="en-US" dirty="0"/>
          </a:p>
        </p:txBody>
      </p:sp>
      <p:sp>
        <p:nvSpPr>
          <p:cNvPr id="3" name="Content Placeholder 2"/>
          <p:cNvSpPr>
            <a:spLocks noGrp="1"/>
          </p:cNvSpPr>
          <p:nvPr>
            <p:ph idx="4294967295"/>
          </p:nvPr>
        </p:nvSpPr>
        <p:spPr>
          <a:xfrm>
            <a:off x="285464" y="1209344"/>
            <a:ext cx="4452257" cy="4822371"/>
          </a:xfrm>
        </p:spPr>
        <p:txBody>
          <a:bodyPr>
            <a:normAutofit/>
          </a:bodyPr>
          <a:lstStyle/>
          <a:p>
            <a:pPr marL="201168" lvl="1" indent="0">
              <a:buNone/>
            </a:pPr>
            <a:endParaRPr lang="en-US" dirty="0" smtClean="0"/>
          </a:p>
          <a:p>
            <a:pPr marL="201168" lvl="1" indent="0">
              <a:buNone/>
            </a:pPr>
            <a:r>
              <a:rPr lang="en-US" sz="2400" dirty="0" smtClean="0"/>
              <a:t>Provides an </a:t>
            </a:r>
            <a:r>
              <a:rPr lang="en-US" sz="2400" dirty="0"/>
              <a:t>interpretation of lab results in terms of water quality standards</a:t>
            </a:r>
          </a:p>
          <a:p>
            <a:pPr lvl="1"/>
            <a:endParaRPr lang="en-US" sz="2400" dirty="0"/>
          </a:p>
          <a:p>
            <a:pPr marL="201168" lvl="1" indent="0">
              <a:buNone/>
            </a:pPr>
            <a:r>
              <a:rPr lang="en-US" sz="2400" dirty="0" smtClean="0"/>
              <a:t>Provides applicable  </a:t>
            </a:r>
            <a:r>
              <a:rPr lang="en-US" sz="2400" u="sng" dirty="0" smtClean="0"/>
              <a:t>treatment </a:t>
            </a:r>
            <a:r>
              <a:rPr lang="en-US" sz="2400" u="sng" dirty="0"/>
              <a:t>technologies</a:t>
            </a:r>
            <a:r>
              <a:rPr lang="en-US" sz="2400" dirty="0"/>
              <a:t> </a:t>
            </a:r>
            <a:r>
              <a:rPr lang="en-US" sz="2400" dirty="0" smtClean="0"/>
              <a:t> to address contaminants  of concern</a:t>
            </a:r>
            <a:endParaRPr lang="en-US" sz="2400" dirty="0"/>
          </a:p>
          <a:p>
            <a:pPr lvl="1"/>
            <a:endParaRPr lang="en-US" sz="2400" dirty="0"/>
          </a:p>
          <a:p>
            <a:pPr marL="201168" lvl="1" indent="0">
              <a:buNone/>
            </a:pPr>
            <a:r>
              <a:rPr lang="en-US" sz="2400" dirty="0"/>
              <a:t>Provide information on </a:t>
            </a:r>
            <a:r>
              <a:rPr lang="en-US" sz="2400" dirty="0" smtClean="0"/>
              <a:t>health effects</a:t>
            </a:r>
          </a:p>
          <a:p>
            <a:pPr marL="201168" lvl="1" indent="0">
              <a:buNone/>
            </a:pPr>
            <a:endParaRPr lang="en-US" sz="2400" dirty="0">
              <a:effectLst/>
            </a:endParaRPr>
          </a:p>
          <a:p>
            <a:pPr marL="201168" lvl="1" indent="0">
              <a:buNone/>
            </a:pPr>
            <a:r>
              <a:rPr lang="en-US" sz="2400" dirty="0" smtClean="0"/>
              <a:t>Considers multiple contaminants</a:t>
            </a:r>
            <a:endParaRPr lang="en-US" dirty="0" smtClean="0">
              <a:effectLst/>
            </a:endParaRPr>
          </a:p>
        </p:txBody>
      </p:sp>
      <p:pic>
        <p:nvPicPr>
          <p:cNvPr id="5"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9406" b="4801"/>
          <a:stretch/>
        </p:blipFill>
        <p:spPr bwMode="auto">
          <a:xfrm>
            <a:off x="4661873" y="1201004"/>
            <a:ext cx="7417870" cy="50911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2714908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Arrow Connector 12"/>
          <p:cNvCxnSpPr/>
          <p:nvPr/>
        </p:nvCxnSpPr>
        <p:spPr>
          <a:xfrm flipH="1">
            <a:off x="8153400" y="3543301"/>
            <a:ext cx="1371600" cy="19483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052" name="Picture 4"/>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4578" b="4875"/>
          <a:stretch/>
        </p:blipFill>
        <p:spPr bwMode="auto">
          <a:xfrm>
            <a:off x="3777151" y="381000"/>
            <a:ext cx="8414849" cy="5954752"/>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358130" y="1958484"/>
            <a:ext cx="3269706" cy="1938992"/>
          </a:xfrm>
          <a:prstGeom prst="rect">
            <a:avLst/>
          </a:prstGeom>
          <a:solidFill>
            <a:schemeClr val="accent5">
              <a:lumMod val="20000"/>
              <a:lumOff val="80000"/>
            </a:schemeClr>
          </a:solidFill>
        </p:spPr>
        <p:txBody>
          <a:bodyPr wrap="square" rtlCol="0">
            <a:spAutoFit/>
          </a:bodyPr>
          <a:lstStyle/>
          <a:p>
            <a:r>
              <a:rPr lang="en-US" sz="2400" dirty="0" smtClean="0"/>
              <a:t>Be </a:t>
            </a:r>
            <a:r>
              <a:rPr lang="en-US" sz="2400" i="1" dirty="0" smtClean="0"/>
              <a:t>Well</a:t>
            </a:r>
            <a:r>
              <a:rPr lang="en-US" sz="2400" dirty="0" smtClean="0"/>
              <a:t> Informed user entry form is designed around the “standard analysis”  recommended by NHDES</a:t>
            </a:r>
            <a:endParaRPr lang="en-US" sz="2400" dirty="0"/>
          </a:p>
        </p:txBody>
      </p:sp>
    </p:spTree>
    <p:extLst>
      <p:ext uri="{BB962C8B-B14F-4D97-AF65-F5344CB8AC3E}">
        <p14:creationId xmlns:p14="http://schemas.microsoft.com/office/powerpoint/2010/main" xmlns="" val="22526577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21228" y="252548"/>
            <a:ext cx="10526485" cy="1149531"/>
          </a:xfrm>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Printable </a:t>
            </a:r>
            <a:r>
              <a:rPr lang="en-US" dirty="0"/>
              <a:t>Web App Report</a:t>
            </a:r>
            <a:r>
              <a:rPr lang="en-US" dirty="0" smtClean="0"/>
              <a:t>:</a:t>
            </a:r>
            <a:r>
              <a:rPr lang="en-US" dirty="0"/>
              <a:t/>
            </a:r>
            <a:br>
              <a:rPr lang="en-US" dirty="0"/>
            </a:br>
            <a:r>
              <a:rPr lang="en-US" sz="3600" dirty="0"/>
              <a:t>Part 1: </a:t>
            </a:r>
            <a:r>
              <a:rPr lang="en-US" sz="3600" dirty="0" smtClean="0"/>
              <a:t>“</a:t>
            </a:r>
            <a:r>
              <a:rPr lang="en-US" sz="3600" dirty="0"/>
              <a:t>Results Summary</a:t>
            </a:r>
            <a:r>
              <a:rPr lang="en-US" sz="3600" dirty="0" smtClean="0"/>
              <a:t>”</a:t>
            </a:r>
            <a:endParaRPr lang="en-US" dirty="0"/>
          </a:p>
        </p:txBody>
      </p:sp>
      <p:pic>
        <p:nvPicPr>
          <p:cNvPr id="4" name="Picture 2"/>
          <p:cNvPicPr>
            <a:picLocks noGrp="1" noChangeAspect="1" noChangeArrowheads="1"/>
          </p:cNvPicPr>
          <p:nvPr>
            <p:ph idx="4294967295"/>
          </p:nvPr>
        </p:nvPicPr>
        <p:blipFill>
          <a:blip r:embed="rId3" cstate="print">
            <a:extLst>
              <a:ext uri="{28A0092B-C50C-407E-A947-70E740481C1C}">
                <a14:useLocalDpi xmlns:a14="http://schemas.microsoft.com/office/drawing/2010/main" xmlns="" val="0"/>
              </a:ext>
            </a:extLst>
          </a:blip>
          <a:stretch>
            <a:fillRect/>
          </a:stretch>
        </p:blipFill>
        <p:spPr bwMode="auto">
          <a:xfrm>
            <a:off x="1975143" y="1555845"/>
            <a:ext cx="8215334" cy="47657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038235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latin typeface="+mn-lt"/>
              </a:rPr>
              <a:t>Section 1: </a:t>
            </a:r>
            <a:endParaRPr lang="en-US" sz="6000" b="1" dirty="0">
              <a:latin typeface="+mn-lt"/>
            </a:endParaRPr>
          </a:p>
        </p:txBody>
      </p:sp>
      <p:sp>
        <p:nvSpPr>
          <p:cNvPr id="3" name="Subtitle 2"/>
          <p:cNvSpPr>
            <a:spLocks noGrp="1"/>
          </p:cNvSpPr>
          <p:nvPr>
            <p:ph idx="1"/>
          </p:nvPr>
        </p:nvSpPr>
        <p:spPr/>
        <p:txBody>
          <a:bodyPr/>
          <a:lstStyle/>
          <a:p>
            <a:r>
              <a:rPr lang="en-US" sz="6600" dirty="0">
                <a:solidFill>
                  <a:prstClr val="black"/>
                </a:solidFill>
                <a:latin typeface="+mj-lt"/>
                <a:ea typeface="+mj-ea"/>
                <a:cs typeface="+mj-cs"/>
              </a:rPr>
              <a:t>P</a:t>
            </a:r>
            <a:r>
              <a:rPr lang="en-US" sz="6600" dirty="0" smtClean="0">
                <a:solidFill>
                  <a:prstClr val="black"/>
                </a:solidFill>
                <a:latin typeface="+mj-lt"/>
                <a:ea typeface="+mj-ea"/>
                <a:cs typeface="+mj-cs"/>
              </a:rPr>
              <a:t>rivate wells </a:t>
            </a:r>
            <a:r>
              <a:rPr lang="en-US" sz="6600" dirty="0">
                <a:solidFill>
                  <a:prstClr val="black"/>
                </a:solidFill>
                <a:latin typeface="+mj-lt"/>
                <a:ea typeface="+mj-ea"/>
                <a:cs typeface="+mj-cs"/>
              </a:rPr>
              <a:t>in </a:t>
            </a:r>
            <a:r>
              <a:rPr lang="en-US" sz="6600" dirty="0" smtClean="0">
                <a:solidFill>
                  <a:prstClr val="black"/>
                </a:solidFill>
                <a:latin typeface="+mj-lt"/>
                <a:ea typeface="+mj-ea"/>
                <a:cs typeface="+mj-cs"/>
              </a:rPr>
              <a:t>New Hampshire</a:t>
            </a:r>
            <a:endParaRPr lang="en-US" sz="6600" dirty="0" smtClean="0">
              <a:latin typeface="+mj-lt"/>
            </a:endParaRPr>
          </a:p>
          <a:p>
            <a:endParaRPr lang="en-US" dirty="0"/>
          </a:p>
          <a:p>
            <a:endParaRPr lang="en-US" dirty="0" smtClean="0"/>
          </a:p>
        </p:txBody>
      </p:sp>
      <p:pic>
        <p:nvPicPr>
          <p:cNvPr id="4" name="Picture 3" descr="https://sp.yimg.com/xj/th?id=OIP.M55c09e342c449143cf524e53886600b4o0&amp;pid=15.1&amp;P=0&amp;w=300&amp;h=300"/>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779247" y="2943014"/>
            <a:ext cx="5201920" cy="2926080"/>
          </a:xfrm>
          <a:prstGeom prst="rect">
            <a:avLst/>
          </a:prstGeom>
          <a:noFill/>
          <a:ln>
            <a:noFill/>
          </a:ln>
        </p:spPr>
      </p:pic>
    </p:spTree>
    <p:extLst>
      <p:ext uri="{BB962C8B-B14F-4D97-AF65-F5344CB8AC3E}">
        <p14:creationId xmlns:p14="http://schemas.microsoft.com/office/powerpoint/2010/main" xmlns="" val="15890133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15412" y="541230"/>
            <a:ext cx="3637973" cy="2229266"/>
          </a:xfrm>
        </p:spPr>
        <p:txBody>
          <a:bodyPr>
            <a:normAutofit/>
          </a:bodyPr>
          <a:lstStyle/>
          <a:p>
            <a:r>
              <a:rPr lang="en-US" dirty="0" smtClean="0"/>
              <a:t>Part 2: Treatment “Train”</a:t>
            </a:r>
            <a:endParaRPr lang="en-US" dirty="0"/>
          </a:p>
        </p:txBody>
      </p:sp>
      <p:pic>
        <p:nvPicPr>
          <p:cNvPr id="3"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322382" y="541230"/>
            <a:ext cx="8756601" cy="55593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4115449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05692" y="287338"/>
            <a:ext cx="8926286" cy="696731"/>
          </a:xfrm>
        </p:spPr>
        <p:txBody>
          <a:bodyPr>
            <a:normAutofit fontScale="90000"/>
          </a:bodyPr>
          <a:lstStyle/>
          <a:p>
            <a:r>
              <a:rPr lang="en-US" dirty="0" smtClean="0"/>
              <a:t>Part 3: Interpretation, Health, Treatment </a:t>
            </a:r>
            <a:endParaRPr lang="en-US" dirty="0"/>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05693" y="1010847"/>
            <a:ext cx="9120434" cy="31089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b="42971"/>
          <a:stretch/>
        </p:blipFill>
        <p:spPr bwMode="auto">
          <a:xfrm rot="212164">
            <a:off x="397955" y="4248899"/>
            <a:ext cx="6889025" cy="135583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rot="21153910">
            <a:off x="4992948" y="3953981"/>
            <a:ext cx="6576288" cy="16140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4215331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27552" y="208089"/>
            <a:ext cx="11081982" cy="1087289"/>
          </a:xfrm>
        </p:spPr>
        <p:txBody>
          <a:bodyPr>
            <a:normAutofit fontScale="90000"/>
          </a:bodyPr>
          <a:lstStyle/>
          <a:p>
            <a:pPr lvl="0"/>
            <a:r>
              <a:rPr lang="en-US" b="1" dirty="0" smtClean="0"/>
              <a:t>	</a:t>
            </a:r>
            <a:r>
              <a:rPr lang="en-US" b="1" dirty="0"/>
              <a:t/>
            </a:r>
            <a:br>
              <a:rPr lang="en-US" b="1" dirty="0"/>
            </a:br>
            <a:r>
              <a:rPr lang="en-US" b="1" dirty="0"/>
              <a:t>	</a:t>
            </a:r>
            <a:endParaRPr lang="en-US" dirty="0"/>
          </a:p>
        </p:txBody>
      </p:sp>
      <p:sp>
        <p:nvSpPr>
          <p:cNvPr id="3" name="Content Placeholder 2"/>
          <p:cNvSpPr>
            <a:spLocks noGrp="1"/>
          </p:cNvSpPr>
          <p:nvPr>
            <p:ph idx="4294967295"/>
          </p:nvPr>
        </p:nvSpPr>
        <p:spPr>
          <a:xfrm>
            <a:off x="798014" y="1404938"/>
            <a:ext cx="10734343" cy="4750202"/>
          </a:xfrm>
        </p:spPr>
        <p:txBody>
          <a:bodyPr>
            <a:noAutofit/>
          </a:bodyPr>
          <a:lstStyle/>
          <a:p>
            <a:pPr>
              <a:buFont typeface="Wingdings" panose="05000000000000000000" pitchFamily="2" charset="2"/>
              <a:buChar char="Ø"/>
            </a:pPr>
            <a:r>
              <a:rPr lang="en-US" sz="2800" dirty="0" smtClean="0"/>
              <a:t> Recommends appropriate treatment technologies, </a:t>
            </a:r>
            <a:r>
              <a:rPr lang="en-US" sz="2800" u="sng" dirty="0" smtClean="0"/>
              <a:t>not products</a:t>
            </a:r>
            <a:r>
              <a:rPr lang="en-US" sz="2800" dirty="0" smtClean="0"/>
              <a:t>.</a:t>
            </a:r>
          </a:p>
          <a:p>
            <a:pPr>
              <a:buFont typeface="Wingdings" panose="05000000000000000000" pitchFamily="2" charset="2"/>
              <a:buChar char="Ø"/>
            </a:pPr>
            <a:r>
              <a:rPr lang="en-US" sz="2800" dirty="0" smtClean="0"/>
              <a:t> Addresses </a:t>
            </a:r>
            <a:r>
              <a:rPr lang="en-US" sz="2800" dirty="0"/>
              <a:t>treatment for common contaminants (Standard </a:t>
            </a:r>
            <a:r>
              <a:rPr lang="en-US" sz="2800" dirty="0" smtClean="0"/>
              <a:t>Analysis)</a:t>
            </a:r>
          </a:p>
          <a:p>
            <a:pPr>
              <a:buFont typeface="Wingdings" panose="05000000000000000000" pitchFamily="2" charset="2"/>
              <a:buChar char="Ø"/>
            </a:pPr>
            <a:r>
              <a:rPr lang="en-US" sz="2800" dirty="0" smtClean="0"/>
              <a:t> Considers </a:t>
            </a:r>
            <a:r>
              <a:rPr lang="en-US" sz="2800" dirty="0"/>
              <a:t>one or multiple contaminants at varying concentrations, and well owner feedback (e.g., </a:t>
            </a:r>
            <a:r>
              <a:rPr lang="en-US" sz="2800" dirty="0" smtClean="0"/>
              <a:t>staining, taste)</a:t>
            </a:r>
            <a:endParaRPr lang="en-US" sz="2800" dirty="0"/>
          </a:p>
          <a:p>
            <a:pPr>
              <a:buFont typeface="Wingdings" panose="05000000000000000000" pitchFamily="2" charset="2"/>
              <a:buChar char="Ø"/>
            </a:pPr>
            <a:r>
              <a:rPr lang="en-US" sz="2800" dirty="0" smtClean="0"/>
              <a:t> Yields </a:t>
            </a:r>
            <a:r>
              <a:rPr lang="en-US" sz="2800" dirty="0"/>
              <a:t>printable PDF </a:t>
            </a:r>
            <a:r>
              <a:rPr lang="en-US" sz="2800" dirty="0" smtClean="0"/>
              <a:t>reports</a:t>
            </a:r>
          </a:p>
          <a:p>
            <a:pPr>
              <a:buFont typeface="Wingdings" panose="05000000000000000000" pitchFamily="2" charset="2"/>
              <a:buChar char="Ø"/>
            </a:pPr>
            <a:r>
              <a:rPr lang="en-US" sz="2800" dirty="0" smtClean="0"/>
              <a:t> Provides </a:t>
            </a:r>
            <a:r>
              <a:rPr lang="en-US" sz="2800" dirty="0"/>
              <a:t>links and offers phone support from </a:t>
            </a:r>
            <a:r>
              <a:rPr lang="en-US" sz="2800" dirty="0" smtClean="0"/>
              <a:t>DES</a:t>
            </a:r>
          </a:p>
          <a:p>
            <a:pPr marL="201168" lvl="1" indent="0">
              <a:buNone/>
            </a:pPr>
            <a:endParaRPr lang="en-US" sz="2800" dirty="0" smtClean="0"/>
          </a:p>
          <a:p>
            <a:pPr marL="201168" lvl="1" indent="0">
              <a:buNone/>
            </a:pPr>
            <a:r>
              <a:rPr lang="en-US" sz="2800" dirty="0" smtClean="0"/>
              <a:t>Homeowners </a:t>
            </a:r>
            <a:r>
              <a:rPr lang="en-US" sz="2800" dirty="0"/>
              <a:t>may find the BWI link on their lab reports or on the website of their </a:t>
            </a:r>
            <a:r>
              <a:rPr lang="en-US" sz="2800" dirty="0" smtClean="0"/>
              <a:t>accredited lab, or search for “</a:t>
            </a:r>
            <a:r>
              <a:rPr lang="en-US" sz="2800" dirty="0" smtClean="0">
                <a:solidFill>
                  <a:schemeClr val="accent3"/>
                </a:solidFill>
              </a:rPr>
              <a:t>NHDES Be Well Informed”</a:t>
            </a:r>
            <a:endParaRPr lang="en-US" sz="2800" dirty="0">
              <a:solidFill>
                <a:schemeClr val="accent3"/>
              </a:solidFill>
            </a:endParaRPr>
          </a:p>
          <a:p>
            <a:pPr lvl="1"/>
            <a:endParaRPr lang="en-US" sz="2800" dirty="0"/>
          </a:p>
          <a:p>
            <a:endParaRPr lang="en-US" sz="2800" dirty="0"/>
          </a:p>
        </p:txBody>
      </p:sp>
      <p:sp>
        <p:nvSpPr>
          <p:cNvPr id="4" name="Rectangle 3"/>
          <p:cNvSpPr/>
          <p:nvPr/>
        </p:nvSpPr>
        <p:spPr>
          <a:xfrm>
            <a:off x="1057890" y="498828"/>
            <a:ext cx="10076220" cy="707886"/>
          </a:xfrm>
          <a:prstGeom prst="rect">
            <a:avLst/>
          </a:prstGeom>
        </p:spPr>
        <p:txBody>
          <a:bodyPr wrap="none">
            <a:spAutoFit/>
          </a:bodyPr>
          <a:lstStyle/>
          <a:p>
            <a:r>
              <a:rPr lang="en-US" sz="4000" u="sng" dirty="0" smtClean="0">
                <a:latin typeface="+mj-lt"/>
              </a:rPr>
              <a:t>Be </a:t>
            </a:r>
            <a:r>
              <a:rPr lang="en-US" sz="4000" i="1" u="sng" dirty="0" smtClean="0">
                <a:latin typeface="+mj-lt"/>
              </a:rPr>
              <a:t>Well</a:t>
            </a:r>
            <a:r>
              <a:rPr lang="en-US" sz="4000" u="sng" dirty="0" smtClean="0">
                <a:latin typeface="+mj-lt"/>
              </a:rPr>
              <a:t> Informed </a:t>
            </a:r>
            <a:r>
              <a:rPr lang="en-US" sz="4000" u="sng" dirty="0">
                <a:latin typeface="+mj-lt"/>
              </a:rPr>
              <a:t>Treatment Recommendations</a:t>
            </a:r>
            <a:r>
              <a:rPr lang="en-US" sz="4000" dirty="0">
                <a:latin typeface="+mj-lt"/>
              </a:rPr>
              <a:t> </a:t>
            </a:r>
          </a:p>
        </p:txBody>
      </p:sp>
    </p:spTree>
    <p:extLst>
      <p:ext uri="{BB962C8B-B14F-4D97-AF65-F5344CB8AC3E}">
        <p14:creationId xmlns:p14="http://schemas.microsoft.com/office/powerpoint/2010/main" xmlns="" val="1905419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latin typeface="+mn-lt"/>
              </a:rPr>
              <a:t>Section 5: </a:t>
            </a:r>
            <a:endParaRPr lang="en-US" sz="6000" b="1" dirty="0">
              <a:latin typeface="+mn-lt"/>
            </a:endParaRPr>
          </a:p>
        </p:txBody>
      </p:sp>
      <p:sp>
        <p:nvSpPr>
          <p:cNvPr id="3" name="Content Placeholder 2"/>
          <p:cNvSpPr>
            <a:spLocks noGrp="1"/>
          </p:cNvSpPr>
          <p:nvPr>
            <p:ph idx="1"/>
          </p:nvPr>
        </p:nvSpPr>
        <p:spPr/>
        <p:txBody>
          <a:bodyPr>
            <a:normAutofit/>
          </a:bodyPr>
          <a:lstStyle/>
          <a:p>
            <a:r>
              <a:rPr lang="en-US" sz="6600" dirty="0" smtClean="0">
                <a:latin typeface="+mj-lt"/>
              </a:rPr>
              <a:t>Engaging Your</a:t>
            </a:r>
          </a:p>
          <a:p>
            <a:r>
              <a:rPr lang="en-US" sz="6600" dirty="0" smtClean="0">
                <a:latin typeface="+mj-lt"/>
              </a:rPr>
              <a:t>Community</a:t>
            </a:r>
          </a:p>
        </p:txBody>
      </p:sp>
      <p:pic>
        <p:nvPicPr>
          <p:cNvPr id="5" name="Picture 4" descr="C:\Users\f0028hf\AppData\Local\Microsoft\Windows\Temporary Internet Files\Content.Outlook\ON1RKDRI\Arsenic-Bow-Test-your-well-kit-IMG_6985.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2117" t="22133" b="25287"/>
          <a:stretch/>
        </p:blipFill>
        <p:spPr bwMode="auto">
          <a:xfrm>
            <a:off x="7563140" y="1954108"/>
            <a:ext cx="3480780" cy="310896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4167738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581025"/>
            <a:ext cx="9264650" cy="828675"/>
          </a:xfrm>
        </p:spPr>
        <p:txBody>
          <a:bodyPr>
            <a:normAutofit fontScale="90000"/>
          </a:bodyPr>
          <a:lstStyle/>
          <a:p>
            <a:r>
              <a:rPr lang="en-US" altLang="en-US" dirty="0" smtClean="0">
                <a:solidFill>
                  <a:srgbClr val="E8B100"/>
                </a:solidFill>
              </a:rPr>
              <a:t>      </a:t>
            </a:r>
            <a:r>
              <a:rPr lang="en-US" altLang="en-US" dirty="0" smtClean="0">
                <a:latin typeface="+mn-lt"/>
              </a:rPr>
              <a:t>Impact of Community Outreach</a:t>
            </a:r>
            <a:r>
              <a:rPr lang="en-US" altLang="en-US" dirty="0" smtClean="0">
                <a:solidFill>
                  <a:srgbClr val="F5C821"/>
                </a:solidFill>
              </a:rPr>
              <a:t/>
            </a:r>
            <a:br>
              <a:rPr lang="en-US" altLang="en-US" dirty="0" smtClean="0">
                <a:solidFill>
                  <a:srgbClr val="F5C821"/>
                </a:solidFill>
              </a:rPr>
            </a:br>
            <a:endParaRPr lang="en-US" dirty="0"/>
          </a:p>
        </p:txBody>
      </p:sp>
      <p:graphicFrame>
        <p:nvGraphicFramePr>
          <p:cNvPr id="4" name="Chart 3"/>
          <p:cNvGraphicFramePr>
            <a:graphicFrameLocks/>
          </p:cNvGraphicFramePr>
          <p:nvPr>
            <p:extLst>
              <p:ext uri="{D42A27DB-BD31-4B8C-83A1-F6EECF244321}">
                <p14:modId xmlns:p14="http://schemas.microsoft.com/office/powerpoint/2010/main" xmlns="" val="1103675714"/>
              </p:ext>
            </p:extLst>
          </p:nvPr>
        </p:nvGraphicFramePr>
        <p:xfrm>
          <a:off x="557784" y="832104"/>
          <a:ext cx="6273322" cy="5263896"/>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7"/>
          <p:cNvPicPr>
            <a:picLocks noChangeAspect="1" noChangeArrowheads="1"/>
          </p:cNvPicPr>
          <p:nvPr/>
        </p:nvPicPr>
        <p:blipFill>
          <a:blip r:embed="rId3" cstate="print">
            <a:extLst>
              <a:ext uri="{28A0092B-C50C-407E-A947-70E740481C1C}">
                <a14:useLocalDpi xmlns:a14="http://schemas.microsoft.com/office/drawing/2010/main" xmlns="" val="0"/>
              </a:ext>
            </a:extLst>
          </a:blip>
          <a:srcRect l="19690" t="25003" r="25316" b="22502"/>
          <a:stretch>
            <a:fillRect/>
          </a:stretch>
        </p:blipFill>
        <p:spPr bwMode="auto">
          <a:xfrm rot="448446">
            <a:off x="8960442" y="3809085"/>
            <a:ext cx="2280458" cy="2286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Rectangle 7"/>
          <p:cNvSpPr/>
          <p:nvPr/>
        </p:nvSpPr>
        <p:spPr>
          <a:xfrm>
            <a:off x="8041339" y="5042664"/>
            <a:ext cx="3564463" cy="830997"/>
          </a:xfrm>
          <a:prstGeom prst="rect">
            <a:avLst/>
          </a:prstGeom>
          <a:solidFill>
            <a:srgbClr val="FFFF00"/>
          </a:solidFill>
        </p:spPr>
        <p:txBody>
          <a:bodyPr wrap="square">
            <a:spAutoFit/>
          </a:bodyPr>
          <a:lstStyle/>
          <a:p>
            <a:pPr algn="ctr">
              <a:spcBef>
                <a:spcPct val="0"/>
              </a:spcBef>
            </a:pPr>
            <a:r>
              <a:rPr lang="en-US" altLang="en-US" sz="1600" b="1" dirty="0">
                <a:latin typeface="Arial" panose="020B0604020202020204" pitchFamily="34" charset="0"/>
              </a:rPr>
              <a:t>Conservation Commission distributed 172 </a:t>
            </a:r>
          </a:p>
          <a:p>
            <a:pPr algn="ctr">
              <a:spcBef>
                <a:spcPct val="0"/>
              </a:spcBef>
            </a:pPr>
            <a:r>
              <a:rPr lang="en-US" altLang="en-US" sz="1600" b="1" dirty="0">
                <a:latin typeface="Arial" panose="020B0604020202020204" pitchFamily="34" charset="0"/>
              </a:rPr>
              <a:t>test kits to the public</a:t>
            </a:r>
          </a:p>
        </p:txBody>
      </p:sp>
      <p:sp>
        <p:nvSpPr>
          <p:cNvPr id="3" name="Rectangle 2"/>
          <p:cNvSpPr/>
          <p:nvPr/>
        </p:nvSpPr>
        <p:spPr>
          <a:xfrm>
            <a:off x="7461005" y="832104"/>
            <a:ext cx="4414899" cy="2677656"/>
          </a:xfrm>
          <a:prstGeom prst="rect">
            <a:avLst/>
          </a:prstGeom>
          <a:solidFill>
            <a:schemeClr val="accent5">
              <a:lumMod val="20000"/>
              <a:lumOff val="80000"/>
            </a:schemeClr>
          </a:solidFill>
        </p:spPr>
        <p:txBody>
          <a:bodyPr wrap="square">
            <a:spAutoFit/>
          </a:bodyPr>
          <a:lstStyle/>
          <a:p>
            <a:r>
              <a:rPr lang="en-US" sz="2400" dirty="0">
                <a:solidFill>
                  <a:schemeClr val="tx1">
                    <a:lumMod val="75000"/>
                    <a:lumOff val="25000"/>
                  </a:schemeClr>
                </a:solidFill>
              </a:rPr>
              <a:t>A </a:t>
            </a:r>
            <a:r>
              <a:rPr lang="en-US" sz="2400" dirty="0" smtClean="0">
                <a:solidFill>
                  <a:schemeClr val="tx1">
                    <a:lumMod val="75000"/>
                    <a:lumOff val="25000"/>
                  </a:schemeClr>
                </a:solidFill>
              </a:rPr>
              <a:t>2014/2015 </a:t>
            </a:r>
            <a:r>
              <a:rPr lang="en-US" sz="2400" dirty="0">
                <a:solidFill>
                  <a:schemeClr val="tx1">
                    <a:lumMod val="75000"/>
                    <a:lumOff val="25000"/>
                  </a:schemeClr>
                </a:solidFill>
              </a:rPr>
              <a:t>NH </a:t>
            </a:r>
            <a:r>
              <a:rPr lang="en-US" sz="2400" dirty="0" smtClean="0">
                <a:solidFill>
                  <a:schemeClr val="tx1">
                    <a:lumMod val="75000"/>
                    <a:lumOff val="25000"/>
                  </a:schemeClr>
                </a:solidFill>
              </a:rPr>
              <a:t>DES/Dartmouth study </a:t>
            </a:r>
            <a:r>
              <a:rPr lang="en-US" sz="2400" dirty="0">
                <a:solidFill>
                  <a:schemeClr val="tx1">
                    <a:lumMod val="75000"/>
                    <a:lumOff val="25000"/>
                  </a:schemeClr>
                </a:solidFill>
              </a:rPr>
              <a:t>showed town testing events were effective at </a:t>
            </a:r>
            <a:r>
              <a:rPr lang="en-US" sz="2400" b="1" dirty="0">
                <a:solidFill>
                  <a:schemeClr val="tx1">
                    <a:lumMod val="75000"/>
                    <a:lumOff val="25000"/>
                  </a:schemeClr>
                </a:solidFill>
              </a:rPr>
              <a:t>increasing testing </a:t>
            </a:r>
            <a:r>
              <a:rPr lang="en-US" sz="2400" dirty="0">
                <a:solidFill>
                  <a:schemeClr val="tx1">
                    <a:lumMod val="75000"/>
                    <a:lumOff val="25000"/>
                  </a:schemeClr>
                </a:solidFill>
              </a:rPr>
              <a:t>when </a:t>
            </a:r>
            <a:r>
              <a:rPr lang="en-US" sz="2400" u="sng" dirty="0">
                <a:solidFill>
                  <a:schemeClr val="tx1">
                    <a:lumMod val="75000"/>
                    <a:lumOff val="25000"/>
                  </a:schemeClr>
                </a:solidFill>
              </a:rPr>
              <a:t>preceded</a:t>
            </a:r>
            <a:r>
              <a:rPr lang="en-US" sz="2400" dirty="0">
                <a:solidFill>
                  <a:schemeClr val="tx1">
                    <a:lumMod val="75000"/>
                    <a:lumOff val="25000"/>
                  </a:schemeClr>
                </a:solidFill>
              </a:rPr>
              <a:t> by town communications. Testing events held in isolation </a:t>
            </a:r>
            <a:r>
              <a:rPr lang="en-US" sz="2400" dirty="0" smtClean="0">
                <a:solidFill>
                  <a:schemeClr val="tx1">
                    <a:lumMod val="75000"/>
                    <a:lumOff val="25000"/>
                  </a:schemeClr>
                </a:solidFill>
              </a:rPr>
              <a:t>were ineffective </a:t>
            </a:r>
            <a:r>
              <a:rPr lang="en-US" sz="2400" dirty="0">
                <a:solidFill>
                  <a:schemeClr val="tx1">
                    <a:lumMod val="75000"/>
                    <a:lumOff val="25000"/>
                  </a:schemeClr>
                </a:solidFill>
              </a:rPr>
              <a:t>at increasing testing. </a:t>
            </a:r>
          </a:p>
        </p:txBody>
      </p:sp>
    </p:spTree>
    <p:extLst>
      <p:ext uri="{BB962C8B-B14F-4D97-AF65-F5344CB8AC3E}">
        <p14:creationId xmlns:p14="http://schemas.microsoft.com/office/powerpoint/2010/main" xmlns="" val="190552064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71369" y="460375"/>
            <a:ext cx="9077494" cy="785813"/>
          </a:xfrm>
        </p:spPr>
        <p:txBody>
          <a:bodyPr>
            <a:normAutofit/>
          </a:bodyPr>
          <a:lstStyle/>
          <a:p>
            <a:r>
              <a:rPr lang="en-US" dirty="0" smtClean="0"/>
              <a:t>Community Toolkit       </a:t>
            </a:r>
            <a:endParaRPr lang="en-US" dirty="0"/>
          </a:p>
        </p:txBody>
      </p:sp>
      <p:pic>
        <p:nvPicPr>
          <p:cNvPr id="4" name="Content Placeholder 3"/>
          <p:cNvPicPr>
            <a:picLocks noGrp="1" noChangeAspect="1"/>
          </p:cNvPicPr>
          <p:nvPr>
            <p:ph idx="4294967295"/>
          </p:nvPr>
        </p:nvPicPr>
        <p:blipFill>
          <a:blip r:embed="rId3" cstate="print"/>
          <a:stretch>
            <a:fillRect/>
          </a:stretch>
        </p:blipFill>
        <p:spPr>
          <a:xfrm>
            <a:off x="871369" y="1381327"/>
            <a:ext cx="3978275" cy="4761289"/>
          </a:xfrm>
          <a:prstGeom prst="rect">
            <a:avLst/>
          </a:prstGeom>
        </p:spPr>
      </p:pic>
      <p:sp>
        <p:nvSpPr>
          <p:cNvPr id="5" name="TextBox 4"/>
          <p:cNvSpPr txBox="1"/>
          <p:nvPr/>
        </p:nvSpPr>
        <p:spPr>
          <a:xfrm>
            <a:off x="5528985" y="1084315"/>
            <a:ext cx="5525311" cy="5632311"/>
          </a:xfrm>
          <a:prstGeom prst="rect">
            <a:avLst/>
          </a:prstGeom>
          <a:noFill/>
        </p:spPr>
        <p:txBody>
          <a:bodyPr wrap="square" rtlCol="0">
            <a:spAutoFit/>
          </a:bodyPr>
          <a:lstStyle/>
          <a:p>
            <a:r>
              <a:rPr lang="en-US" b="1" dirty="0" smtClean="0">
                <a:solidFill>
                  <a:schemeClr val="accent1"/>
                </a:solidFill>
              </a:rPr>
              <a:t>	</a:t>
            </a:r>
            <a:r>
              <a:rPr lang="en-US" sz="2400" b="1" dirty="0" smtClean="0">
                <a:solidFill>
                  <a:schemeClr val="accent1"/>
                </a:solidFill>
              </a:rPr>
              <a:t>Toolkit Table of Contents</a:t>
            </a:r>
          </a:p>
          <a:p>
            <a:endParaRPr lang="en-US" sz="1000" dirty="0" smtClean="0"/>
          </a:p>
          <a:p>
            <a:pPr marL="1200150" lvl="2" indent="-285750">
              <a:buFont typeface="Arial" panose="020B0604020202020204" pitchFamily="34" charset="0"/>
              <a:buChar char="•"/>
            </a:pPr>
            <a:r>
              <a:rPr lang="en-US" sz="2000" dirty="0" smtClean="0"/>
              <a:t>Introduction</a:t>
            </a:r>
          </a:p>
          <a:p>
            <a:pPr marL="1200150" lvl="2" indent="-285750">
              <a:buFont typeface="Arial" panose="020B0604020202020204" pitchFamily="34" charset="0"/>
              <a:buChar char="•"/>
            </a:pPr>
            <a:r>
              <a:rPr lang="en-US" sz="2000" dirty="0" smtClean="0"/>
              <a:t>Where should you start?</a:t>
            </a:r>
          </a:p>
          <a:p>
            <a:pPr marL="1200150" lvl="2" indent="-285750">
              <a:buFont typeface="Arial" panose="020B0604020202020204" pitchFamily="34" charset="0"/>
              <a:buChar char="•"/>
            </a:pPr>
            <a:r>
              <a:rPr lang="en-US" sz="2000" dirty="0" smtClean="0"/>
              <a:t>Creating a plan that works for you and your community </a:t>
            </a:r>
          </a:p>
          <a:p>
            <a:pPr marL="1657350" lvl="3" indent="-285750">
              <a:buFont typeface="Arial" panose="020B0604020202020204" pitchFamily="34" charset="0"/>
              <a:buChar char="•"/>
            </a:pPr>
            <a:r>
              <a:rPr lang="en-US" sz="2000" dirty="0" smtClean="0"/>
              <a:t>Assessment</a:t>
            </a:r>
          </a:p>
          <a:p>
            <a:pPr marL="1657350" lvl="3" indent="-285750">
              <a:buFont typeface="Arial" panose="020B0604020202020204" pitchFamily="34" charset="0"/>
              <a:buChar char="•"/>
            </a:pPr>
            <a:r>
              <a:rPr lang="en-US" sz="2000" dirty="0" smtClean="0"/>
              <a:t>Capacity Building</a:t>
            </a:r>
          </a:p>
          <a:p>
            <a:pPr marL="1657350" lvl="3" indent="-285750">
              <a:buFont typeface="Arial" panose="020B0604020202020204" pitchFamily="34" charset="0"/>
              <a:buChar char="•"/>
            </a:pPr>
            <a:r>
              <a:rPr lang="en-US" sz="2000" dirty="0" smtClean="0"/>
              <a:t>Planning </a:t>
            </a:r>
          </a:p>
          <a:p>
            <a:pPr marL="1657350" lvl="3" indent="-285750">
              <a:buFont typeface="Arial" panose="020B0604020202020204" pitchFamily="34" charset="0"/>
              <a:buChar char="•"/>
            </a:pPr>
            <a:r>
              <a:rPr lang="en-US" sz="2000" dirty="0" smtClean="0"/>
              <a:t>Implementation</a:t>
            </a:r>
          </a:p>
          <a:p>
            <a:pPr marL="1657350" lvl="3" indent="-285750">
              <a:buFont typeface="Arial" panose="020B0604020202020204" pitchFamily="34" charset="0"/>
              <a:buChar char="•"/>
            </a:pPr>
            <a:r>
              <a:rPr lang="en-US" sz="2000" dirty="0" smtClean="0"/>
              <a:t>Monitoring </a:t>
            </a:r>
          </a:p>
          <a:p>
            <a:pPr marL="1200150" lvl="2" indent="-285750">
              <a:buFont typeface="Arial" panose="020B0604020202020204" pitchFamily="34" charset="0"/>
              <a:buChar char="•"/>
            </a:pPr>
            <a:r>
              <a:rPr lang="en-US" sz="2000" dirty="0" smtClean="0"/>
              <a:t>Additional Resources and Local Experts</a:t>
            </a:r>
          </a:p>
          <a:p>
            <a:pPr marL="1200150" lvl="2" indent="-285750">
              <a:buFont typeface="Arial" panose="020B0604020202020204" pitchFamily="34" charset="0"/>
              <a:buChar char="•"/>
            </a:pPr>
            <a:r>
              <a:rPr lang="en-US" sz="2000" dirty="0" smtClean="0"/>
              <a:t>Appendix A -- Interventions and Communication Materials</a:t>
            </a:r>
          </a:p>
          <a:p>
            <a:pPr marL="1200150" lvl="2" indent="-285750">
              <a:buFont typeface="Arial" panose="020B0604020202020204" pitchFamily="34" charset="0"/>
              <a:buChar char="•"/>
            </a:pPr>
            <a:r>
              <a:rPr lang="en-US" sz="2000" dirty="0" smtClean="0"/>
              <a:t>Appendix B -- What works in NH</a:t>
            </a:r>
          </a:p>
          <a:p>
            <a:pPr marL="1200150" lvl="2" indent="-285750">
              <a:buFont typeface="Arial" panose="020B0604020202020204" pitchFamily="34" charset="0"/>
              <a:buChar char="•"/>
            </a:pPr>
            <a:r>
              <a:rPr lang="en-US" sz="2000" dirty="0" smtClean="0"/>
              <a:t>Appendix C -- Planning     			Worksheets</a:t>
            </a:r>
          </a:p>
          <a:p>
            <a:endParaRPr lang="en-US" dirty="0"/>
          </a:p>
        </p:txBody>
      </p:sp>
    </p:spTree>
    <p:extLst>
      <p:ext uri="{BB962C8B-B14F-4D97-AF65-F5344CB8AC3E}">
        <p14:creationId xmlns:p14="http://schemas.microsoft.com/office/powerpoint/2010/main" xmlns="" val="17447106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0" y="293688"/>
            <a:ext cx="10104438" cy="688975"/>
          </a:xfrm>
        </p:spPr>
        <p:txBody>
          <a:bodyPr>
            <a:normAutofit fontScale="90000"/>
          </a:bodyPr>
          <a:lstStyle/>
          <a:p>
            <a:r>
              <a:rPr lang="en-US" dirty="0" smtClean="0"/>
              <a:t>             Community Toolkit </a:t>
            </a:r>
            <a:endParaRPr lang="en-US" dirty="0"/>
          </a:p>
        </p:txBody>
      </p:sp>
      <p:sp>
        <p:nvSpPr>
          <p:cNvPr id="8" name="Text Placeholder 7"/>
          <p:cNvSpPr>
            <a:spLocks noGrp="1"/>
          </p:cNvSpPr>
          <p:nvPr>
            <p:ph type="body" idx="4294967295"/>
          </p:nvPr>
        </p:nvSpPr>
        <p:spPr>
          <a:xfrm>
            <a:off x="0" y="982663"/>
            <a:ext cx="4479925" cy="554037"/>
          </a:xfrm>
        </p:spPr>
        <p:txBody>
          <a:bodyPr>
            <a:normAutofit/>
          </a:bodyPr>
          <a:lstStyle/>
          <a:p>
            <a:r>
              <a:rPr lang="en-US" sz="2400" b="1" dirty="0" smtClean="0"/>
              <a:t>                        Additional Resources</a:t>
            </a:r>
            <a:r>
              <a:rPr lang="en-US" dirty="0" smtClean="0"/>
              <a:t> </a:t>
            </a:r>
            <a:endParaRPr lang="en-US" dirty="0"/>
          </a:p>
        </p:txBody>
      </p:sp>
      <p:pic>
        <p:nvPicPr>
          <p:cNvPr id="3" name="Content Placeholder 2"/>
          <p:cNvPicPr>
            <a:picLocks noGrp="1" noChangeAspect="1"/>
          </p:cNvPicPr>
          <p:nvPr>
            <p:ph sz="half" idx="4294967295"/>
          </p:nvPr>
        </p:nvPicPr>
        <p:blipFill>
          <a:blip r:embed="rId3" cstate="print"/>
          <a:stretch>
            <a:fillRect/>
          </a:stretch>
        </p:blipFill>
        <p:spPr>
          <a:xfrm>
            <a:off x="757645" y="1468456"/>
            <a:ext cx="3959225" cy="3709988"/>
          </a:xfrm>
          <a:prstGeom prst="rect">
            <a:avLst/>
          </a:prstGeom>
        </p:spPr>
      </p:pic>
      <p:sp>
        <p:nvSpPr>
          <p:cNvPr id="10" name="Text Placeholder 9"/>
          <p:cNvSpPr>
            <a:spLocks noGrp="1"/>
          </p:cNvSpPr>
          <p:nvPr>
            <p:ph type="body" sz="quarter" idx="4294967295"/>
          </p:nvPr>
        </p:nvSpPr>
        <p:spPr>
          <a:xfrm>
            <a:off x="7710488" y="1012825"/>
            <a:ext cx="4481512" cy="523875"/>
          </a:xfrm>
        </p:spPr>
        <p:txBody>
          <a:bodyPr>
            <a:normAutofit/>
          </a:bodyPr>
          <a:lstStyle/>
          <a:p>
            <a:r>
              <a:rPr lang="en-US" sz="2400" b="1" dirty="0" smtClean="0"/>
              <a:t>Appendix A</a:t>
            </a:r>
            <a:endParaRPr lang="en-US" sz="2400" b="1" dirty="0"/>
          </a:p>
        </p:txBody>
      </p:sp>
      <p:pic>
        <p:nvPicPr>
          <p:cNvPr id="4" name="Content Placeholder 3"/>
          <p:cNvPicPr>
            <a:picLocks noGrp="1" noChangeAspect="1"/>
          </p:cNvPicPr>
          <p:nvPr>
            <p:ph sz="quarter" idx="4294967295"/>
          </p:nvPr>
        </p:nvPicPr>
        <p:blipFill>
          <a:blip r:embed="rId4" cstate="print"/>
          <a:stretch>
            <a:fillRect/>
          </a:stretch>
        </p:blipFill>
        <p:spPr>
          <a:xfrm rot="20940806">
            <a:off x="8854304" y="1669189"/>
            <a:ext cx="2540000" cy="3200400"/>
          </a:xfrm>
          <a:prstGeom prst="rect">
            <a:avLst/>
          </a:prstGeom>
        </p:spPr>
      </p:pic>
      <p:pic>
        <p:nvPicPr>
          <p:cNvPr id="5" name="Picture 4"/>
          <p:cNvPicPr>
            <a:picLocks noChangeAspect="1"/>
          </p:cNvPicPr>
          <p:nvPr/>
        </p:nvPicPr>
        <p:blipFill>
          <a:blip r:embed="rId5" cstate="print"/>
          <a:stretch>
            <a:fillRect/>
          </a:stretch>
        </p:blipFill>
        <p:spPr>
          <a:xfrm rot="776412">
            <a:off x="6466486" y="1497714"/>
            <a:ext cx="2488868" cy="3200400"/>
          </a:xfrm>
          <a:prstGeom prst="rect">
            <a:avLst/>
          </a:prstGeom>
        </p:spPr>
      </p:pic>
      <p:pic>
        <p:nvPicPr>
          <p:cNvPr id="6" name="Picture 5"/>
          <p:cNvPicPr>
            <a:picLocks noChangeAspect="1"/>
          </p:cNvPicPr>
          <p:nvPr/>
        </p:nvPicPr>
        <p:blipFill>
          <a:blip r:embed="rId6" cstate="print"/>
          <a:stretch>
            <a:fillRect/>
          </a:stretch>
        </p:blipFill>
        <p:spPr>
          <a:xfrm rot="300000">
            <a:off x="7342265" y="3133917"/>
            <a:ext cx="2460700" cy="3108960"/>
          </a:xfrm>
          <a:prstGeom prst="rect">
            <a:avLst/>
          </a:prstGeom>
        </p:spPr>
      </p:pic>
    </p:spTree>
    <p:extLst>
      <p:ext uri="{BB962C8B-B14F-4D97-AF65-F5344CB8AC3E}">
        <p14:creationId xmlns:p14="http://schemas.microsoft.com/office/powerpoint/2010/main" xmlns="" val="144316403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t>DTMSRP - March 2016</a:t>
            </a:r>
            <a:endParaRPr lang="en-US" dirty="0"/>
          </a:p>
        </p:txBody>
      </p:sp>
      <p:sp>
        <p:nvSpPr>
          <p:cNvPr id="7" name="Title 6"/>
          <p:cNvSpPr>
            <a:spLocks noGrp="1"/>
          </p:cNvSpPr>
          <p:nvPr>
            <p:ph type="title" idx="4294967295"/>
          </p:nvPr>
        </p:nvSpPr>
        <p:spPr>
          <a:xfrm>
            <a:off x="940455" y="261814"/>
            <a:ext cx="5697014" cy="795337"/>
          </a:xfrm>
        </p:spPr>
        <p:txBody>
          <a:bodyPr>
            <a:normAutofit/>
          </a:bodyPr>
          <a:lstStyle/>
          <a:p>
            <a:r>
              <a:rPr lang="en-US" sz="4000" dirty="0" smtClean="0"/>
              <a:t>Community Toolkit </a:t>
            </a:r>
            <a:endParaRPr lang="en-US" sz="4000" b="0" dirty="0"/>
          </a:p>
        </p:txBody>
      </p:sp>
      <p:sp>
        <p:nvSpPr>
          <p:cNvPr id="8" name="Text Placeholder 7"/>
          <p:cNvSpPr>
            <a:spLocks noGrp="1"/>
          </p:cNvSpPr>
          <p:nvPr>
            <p:ph idx="4294967295"/>
          </p:nvPr>
        </p:nvSpPr>
        <p:spPr>
          <a:xfrm>
            <a:off x="0" y="1196975"/>
            <a:ext cx="8594725" cy="4983163"/>
          </a:xfrm>
        </p:spPr>
        <p:txBody>
          <a:bodyPr>
            <a:normAutofit/>
          </a:bodyPr>
          <a:lstStyle/>
          <a:p>
            <a:pPr marL="0" indent="0">
              <a:buNone/>
            </a:pPr>
            <a:endParaRPr lang="en-US" sz="2400" b="1" dirty="0" smtClean="0"/>
          </a:p>
          <a:p>
            <a:pPr marL="0" indent="0">
              <a:buNone/>
            </a:pPr>
            <a:r>
              <a:rPr lang="en-US" dirty="0" smtClean="0"/>
              <a:t> </a:t>
            </a:r>
            <a:endParaRPr lang="en-US" dirty="0"/>
          </a:p>
        </p:txBody>
      </p:sp>
      <p:pic>
        <p:nvPicPr>
          <p:cNvPr id="3" name="Picture 2"/>
          <p:cNvPicPr>
            <a:picLocks noChangeAspect="1"/>
          </p:cNvPicPr>
          <p:nvPr/>
        </p:nvPicPr>
        <p:blipFill>
          <a:blip r:embed="rId3" cstate="print"/>
          <a:stretch>
            <a:fillRect/>
          </a:stretch>
        </p:blipFill>
        <p:spPr>
          <a:xfrm rot="240000">
            <a:off x="1437559" y="1206097"/>
            <a:ext cx="3993442" cy="5120640"/>
          </a:xfrm>
          <a:prstGeom prst="rect">
            <a:avLst/>
          </a:prstGeom>
          <a:ln>
            <a:solidFill>
              <a:schemeClr val="tx1">
                <a:alpha val="84000"/>
              </a:schemeClr>
            </a:solidFill>
          </a:ln>
          <a:effectLst/>
        </p:spPr>
      </p:pic>
      <p:pic>
        <p:nvPicPr>
          <p:cNvPr id="9" name="Picture 8"/>
          <p:cNvPicPr>
            <a:picLocks noChangeAspect="1"/>
          </p:cNvPicPr>
          <p:nvPr/>
        </p:nvPicPr>
        <p:blipFill rotWithShape="1">
          <a:blip r:embed="rId4" cstate="print"/>
          <a:srcRect l="4841" r="8757"/>
          <a:stretch/>
        </p:blipFill>
        <p:spPr>
          <a:xfrm rot="4920000">
            <a:off x="6094148" y="1160101"/>
            <a:ext cx="5165672" cy="4846320"/>
          </a:xfrm>
          <a:prstGeom prst="rect">
            <a:avLst/>
          </a:prstGeom>
        </p:spPr>
      </p:pic>
    </p:spTree>
    <p:extLst>
      <p:ext uri="{BB962C8B-B14F-4D97-AF65-F5344CB8AC3E}">
        <p14:creationId xmlns:p14="http://schemas.microsoft.com/office/powerpoint/2010/main" xmlns="" val="118190893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b="1" dirty="0" smtClean="0"/>
              <a:t>Important Steps to Remember: </a:t>
            </a:r>
            <a:endParaRPr lang="en-US" b="1" dirty="0"/>
          </a:p>
        </p:txBody>
      </p:sp>
      <p:sp>
        <p:nvSpPr>
          <p:cNvPr id="9" name="Content Placeholder 8"/>
          <p:cNvSpPr>
            <a:spLocks noGrp="1"/>
          </p:cNvSpPr>
          <p:nvPr>
            <p:ph idx="1"/>
          </p:nvPr>
        </p:nvSpPr>
        <p:spPr>
          <a:xfrm>
            <a:off x="284480" y="1829061"/>
            <a:ext cx="11684000" cy="3784600"/>
          </a:xfrm>
        </p:spPr>
        <p:txBody>
          <a:bodyPr>
            <a:noAutofit/>
          </a:bodyPr>
          <a:lstStyle/>
          <a:p>
            <a:pPr marL="457200" indent="-457200">
              <a:buFont typeface="+mj-lt"/>
              <a:buAutoNum type="arabicPeriod"/>
            </a:pPr>
            <a:r>
              <a:rPr lang="en-US" sz="2800" dirty="0" smtClean="0"/>
              <a:t>Learn about private wells in NH</a:t>
            </a:r>
          </a:p>
          <a:p>
            <a:pPr marL="457200" indent="-457200">
              <a:buFont typeface="+mj-lt"/>
              <a:buAutoNum type="arabicPeriod"/>
            </a:pPr>
            <a:r>
              <a:rPr lang="en-US" sz="2800" dirty="0" smtClean="0"/>
              <a:t>Understand well water contaminants</a:t>
            </a:r>
          </a:p>
          <a:p>
            <a:pPr marL="457200" indent="-457200">
              <a:buFont typeface="+mj-lt"/>
              <a:buAutoNum type="arabicPeriod"/>
            </a:pPr>
            <a:r>
              <a:rPr lang="en-US" sz="2800" dirty="0" smtClean="0"/>
              <a:t>Test, based on the NHDES testing schedule</a:t>
            </a:r>
          </a:p>
          <a:p>
            <a:pPr marL="457200" indent="-457200">
              <a:buFont typeface="+mj-lt"/>
              <a:buAutoNum type="arabicPeriod"/>
            </a:pPr>
            <a:r>
              <a:rPr lang="en-US" sz="2800" dirty="0" smtClean="0"/>
              <a:t>Treat as needed</a:t>
            </a:r>
          </a:p>
          <a:p>
            <a:pPr marL="457200" indent="-457200">
              <a:buFont typeface="+mj-lt"/>
              <a:buAutoNum type="arabicPeriod"/>
            </a:pPr>
            <a:r>
              <a:rPr lang="en-US" sz="2800" dirty="0" smtClean="0"/>
              <a:t>Work with your community partners to help educate your neighbors</a:t>
            </a:r>
          </a:p>
          <a:p>
            <a:pPr marL="457200" indent="-457200">
              <a:buFont typeface="+mj-lt"/>
              <a:buAutoNum type="arabicPeriod"/>
            </a:pPr>
            <a:r>
              <a:rPr lang="en-US" sz="2800" dirty="0" smtClean="0"/>
              <a:t>Reach out to the experts @ NHDES, NH DHHS and Dartmouth Toxic Metals!</a:t>
            </a:r>
          </a:p>
          <a:p>
            <a:pPr marL="0" indent="0" algn="ctr">
              <a:buNone/>
            </a:pPr>
            <a:r>
              <a:rPr lang="en-US" sz="2800" dirty="0" smtClean="0"/>
              <a:t> </a:t>
            </a:r>
            <a:r>
              <a:rPr lang="en-US" sz="2200" dirty="0" smtClean="0"/>
              <a:t>	</a:t>
            </a:r>
            <a:r>
              <a:rPr lang="en-US" sz="2800" b="1" dirty="0" smtClean="0">
                <a:solidFill>
                  <a:schemeClr val="accent2">
                    <a:lumMod val="75000"/>
                  </a:schemeClr>
                </a:solidFill>
              </a:rPr>
              <a:t>HANDOUTS AVAILABLE – SIGN-UP FOR NEWSLETTER </a:t>
            </a:r>
          </a:p>
          <a:p>
            <a:pPr marL="914400" lvl="2" indent="-439738" algn="ctr">
              <a:spcBef>
                <a:spcPts val="0"/>
              </a:spcBef>
              <a:spcAft>
                <a:spcPts val="0"/>
              </a:spcAft>
              <a:buNone/>
            </a:pPr>
            <a:r>
              <a:rPr lang="en-US" sz="2800" b="1" dirty="0" smtClean="0">
                <a:solidFill>
                  <a:schemeClr val="accent2">
                    <a:lumMod val="75000"/>
                  </a:schemeClr>
                </a:solidFill>
              </a:rPr>
              <a:t>	AND NH </a:t>
            </a:r>
            <a:r>
              <a:rPr lang="en-US" sz="2800" b="1" dirty="0">
                <a:solidFill>
                  <a:schemeClr val="accent2">
                    <a:lumMod val="75000"/>
                  </a:schemeClr>
                </a:solidFill>
              </a:rPr>
              <a:t>A</a:t>
            </a:r>
            <a:r>
              <a:rPr lang="en-US" sz="2800" b="1" dirty="0" smtClean="0">
                <a:solidFill>
                  <a:schemeClr val="accent2">
                    <a:lumMod val="75000"/>
                  </a:schemeClr>
                </a:solidFill>
              </a:rPr>
              <a:t>rsenic Consortium</a:t>
            </a:r>
          </a:p>
          <a:p>
            <a:pPr marL="457200" indent="-457200">
              <a:buFont typeface="+mj-lt"/>
              <a:buAutoNum type="arabicPeriod"/>
            </a:pPr>
            <a:endParaRPr lang="en-US" sz="2800" dirty="0"/>
          </a:p>
        </p:txBody>
      </p:sp>
    </p:spTree>
    <p:extLst>
      <p:ext uri="{BB962C8B-B14F-4D97-AF65-F5344CB8AC3E}">
        <p14:creationId xmlns:p14="http://schemas.microsoft.com/office/powerpoint/2010/main" xmlns="" val="353393705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7576" y="4229661"/>
            <a:ext cx="7193975" cy="1463040"/>
          </a:xfrm>
          <a:prstGeom prst="rect">
            <a:avLst/>
          </a:prstGeom>
        </p:spPr>
      </p:pic>
      <p:pic>
        <p:nvPicPr>
          <p:cNvPr id="5" name="Picture 4" descr="NHDES--2 Spots colors--1-0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89716" y="3428999"/>
            <a:ext cx="4170968" cy="26724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3" descr="R:\OCPH\SHARED\ADMINISTRATIVE OPERATIONS\Communications\DPHS Communications Framework\Image Library\NHDPHS_Logo_DHHS_Seal_colormatch_2012_smaller.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704764" y="356261"/>
            <a:ext cx="6255919" cy="2321451"/>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TextBox 11"/>
          <p:cNvSpPr txBox="1"/>
          <p:nvPr/>
        </p:nvSpPr>
        <p:spPr>
          <a:xfrm>
            <a:off x="777922" y="745220"/>
            <a:ext cx="4599295" cy="3046988"/>
          </a:xfrm>
          <a:prstGeom prst="rect">
            <a:avLst/>
          </a:prstGeom>
          <a:solidFill>
            <a:schemeClr val="accent5">
              <a:lumMod val="20000"/>
              <a:lumOff val="80000"/>
            </a:schemeClr>
          </a:solidFill>
        </p:spPr>
        <p:txBody>
          <a:bodyPr wrap="square" rtlCol="0">
            <a:spAutoFit/>
          </a:bodyPr>
          <a:lstStyle/>
          <a:p>
            <a:pPr algn="ctr"/>
            <a:r>
              <a:rPr lang="en-US" sz="9600" dirty="0" smtClean="0"/>
              <a:t>Thank </a:t>
            </a:r>
          </a:p>
          <a:p>
            <a:pPr algn="ctr"/>
            <a:r>
              <a:rPr lang="en-US" sz="9600" dirty="0" smtClean="0"/>
              <a:t>You! </a:t>
            </a:r>
            <a:endParaRPr lang="en-US" sz="9600" dirty="0"/>
          </a:p>
        </p:txBody>
      </p:sp>
    </p:spTree>
    <p:extLst>
      <p:ext uri="{BB962C8B-B14F-4D97-AF65-F5344CB8AC3E}">
        <p14:creationId xmlns:p14="http://schemas.microsoft.com/office/powerpoint/2010/main" xmlns="" val="32151957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6185" y="335699"/>
            <a:ext cx="10058400" cy="1450757"/>
          </a:xfrm>
        </p:spPr>
        <p:txBody>
          <a:bodyPr/>
          <a:lstStyle/>
          <a:p>
            <a:r>
              <a:rPr lang="en-US" dirty="0" smtClean="0"/>
              <a:t>Private Wells: The Rundown</a:t>
            </a:r>
            <a:endParaRPr lang="en-US" dirty="0"/>
          </a:p>
        </p:txBody>
      </p:sp>
      <p:sp>
        <p:nvSpPr>
          <p:cNvPr id="3" name="Content Placeholder 2"/>
          <p:cNvSpPr>
            <a:spLocks noGrp="1"/>
          </p:cNvSpPr>
          <p:nvPr>
            <p:ph idx="1"/>
          </p:nvPr>
        </p:nvSpPr>
        <p:spPr>
          <a:xfrm>
            <a:off x="1196691" y="1565722"/>
            <a:ext cx="8483600" cy="4648200"/>
          </a:xfrm>
        </p:spPr>
        <p:txBody>
          <a:bodyPr>
            <a:normAutofit/>
          </a:bodyPr>
          <a:lstStyle/>
          <a:p>
            <a:pPr marL="0" indent="0">
              <a:buNone/>
            </a:pPr>
            <a:endParaRPr lang="en-US" sz="2800" dirty="0" smtClean="0"/>
          </a:p>
          <a:p>
            <a:pPr marL="457200" indent="-457200">
              <a:buFont typeface="Wingdings" panose="05000000000000000000" pitchFamily="2" charset="2"/>
              <a:buChar char="q"/>
            </a:pPr>
            <a:r>
              <a:rPr lang="en-US" sz="2800" dirty="0" smtClean="0"/>
              <a:t>Private wells serve as a primary source of drinking water for approximately 46% of New Hampshire’s population, ~ 520,000 people. </a:t>
            </a:r>
          </a:p>
          <a:p>
            <a:pPr marL="457200" indent="-457200">
              <a:buFont typeface="Wingdings" panose="05000000000000000000" pitchFamily="2" charset="2"/>
              <a:buChar char="q"/>
            </a:pPr>
            <a:r>
              <a:rPr lang="en-US" sz="2800" dirty="0" smtClean="0"/>
              <a:t>There is no uniform testing or treatment requirement(s) for private wells in New Hampshire.</a:t>
            </a:r>
          </a:p>
          <a:p>
            <a:pPr marL="457200" indent="-457200">
              <a:buFont typeface="Wingdings" panose="05000000000000000000" pitchFamily="2" charset="2"/>
              <a:buChar char="q"/>
            </a:pPr>
            <a:r>
              <a:rPr lang="en-US" sz="2800" dirty="0" smtClean="0"/>
              <a:t>New Hampshire is a state with abundant groundwater, generally free from harmful anthropogenic contaminants</a:t>
            </a:r>
          </a:p>
          <a:p>
            <a:endParaRPr lang="en-US" dirty="0"/>
          </a:p>
          <a:p>
            <a:endParaRPr lang="en-US" dirty="0"/>
          </a:p>
        </p:txBody>
      </p:sp>
      <p:pic>
        <p:nvPicPr>
          <p:cNvPr id="4" name="Picture 2"/>
          <p:cNvPicPr>
            <a:picLocks noChangeAspect="1" noChangeArrowheads="1"/>
          </p:cNvPicPr>
          <p:nvPr/>
        </p:nvPicPr>
        <p:blipFill>
          <a:blip r:embed="rId2" cstate="email">
            <a:extLst/>
          </a:blip>
          <a:srcRect/>
          <a:stretch>
            <a:fillRect/>
          </a:stretch>
        </p:blipFill>
        <p:spPr bwMode="auto">
          <a:xfrm>
            <a:off x="9202771" y="124462"/>
            <a:ext cx="2989229" cy="2861119"/>
          </a:xfrm>
          <a:prstGeom prst="ellipse">
            <a:avLst/>
          </a:prstGeom>
          <a:ln>
            <a:noFill/>
          </a:ln>
          <a:effectLst>
            <a:softEdge rad="112500"/>
          </a:effectLst>
          <a:extLst/>
        </p:spPr>
      </p:pic>
    </p:spTree>
    <p:extLst>
      <p:ext uri="{BB962C8B-B14F-4D97-AF65-F5344CB8AC3E}">
        <p14:creationId xmlns:p14="http://schemas.microsoft.com/office/powerpoint/2010/main" xmlns="" val="91001439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133600" y="287338"/>
            <a:ext cx="10058400" cy="1449387"/>
          </a:xfrm>
        </p:spPr>
        <p:txBody>
          <a:bodyPr>
            <a:normAutofit/>
          </a:bodyPr>
          <a:lstStyle/>
          <a:p>
            <a:pPr algn="ctr"/>
            <a:endParaRPr lang="en-US" sz="6000" b="1" dirty="0">
              <a:latin typeface="+mn-lt"/>
            </a:endParaRPr>
          </a:p>
        </p:txBody>
      </p:sp>
      <p:pic>
        <p:nvPicPr>
          <p:cNvPr id="7" name="Picture 2" descr="Raised Hands Free Stock Photo HD - Public Domain Pictures"/>
          <p:cNvPicPr>
            <a:picLocks noGrp="1" noChangeAspect="1" noChangeArrowheads="1"/>
          </p:cNvPicPr>
          <p:nvPr>
            <p:ph idx="4294967295"/>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50929" y="2865681"/>
            <a:ext cx="2857500" cy="2095500"/>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2" descr="Raised Hands Free Stock Photo HD - Public Domain Pictures"/>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08429" y="2917835"/>
            <a:ext cx="2857500" cy="2095501"/>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2" descr="Raised Hands Free Stock Photo HD - Public Domain Pictures"/>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565929" y="2909093"/>
            <a:ext cx="2857500" cy="2095501"/>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TextBox 9"/>
          <p:cNvSpPr txBox="1"/>
          <p:nvPr/>
        </p:nvSpPr>
        <p:spPr>
          <a:xfrm>
            <a:off x="1247887" y="2194560"/>
            <a:ext cx="9628094" cy="1446550"/>
          </a:xfrm>
          <a:prstGeom prst="rect">
            <a:avLst/>
          </a:prstGeom>
          <a:noFill/>
        </p:spPr>
        <p:txBody>
          <a:bodyPr wrap="square" rtlCol="0">
            <a:spAutoFit/>
          </a:bodyPr>
          <a:lstStyle/>
          <a:p>
            <a:pPr algn="ctr"/>
            <a:r>
              <a:rPr lang="en-US" sz="8800" dirty="0" smtClean="0"/>
              <a:t>Questions? </a:t>
            </a:r>
            <a:endParaRPr lang="en-US" sz="8800" dirty="0"/>
          </a:p>
        </p:txBody>
      </p:sp>
    </p:spTree>
    <p:extLst>
      <p:ext uri="{BB962C8B-B14F-4D97-AF65-F5344CB8AC3E}">
        <p14:creationId xmlns:p14="http://schemas.microsoft.com/office/powerpoint/2010/main" xmlns="" val="26483478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National Drinking Water Standards and Private Wells </a:t>
            </a:r>
            <a:endParaRPr lang="en-US" sz="3600" b="1" dirty="0"/>
          </a:p>
        </p:txBody>
      </p:sp>
      <p:sp>
        <p:nvSpPr>
          <p:cNvPr id="3" name="Content Placeholder 2"/>
          <p:cNvSpPr>
            <a:spLocks noGrp="1"/>
          </p:cNvSpPr>
          <p:nvPr>
            <p:ph idx="1"/>
          </p:nvPr>
        </p:nvSpPr>
        <p:spPr>
          <a:xfrm>
            <a:off x="1012613" y="1910081"/>
            <a:ext cx="9101667" cy="4221163"/>
          </a:xfrm>
        </p:spPr>
        <p:txBody>
          <a:bodyPr>
            <a:noAutofit/>
          </a:bodyPr>
          <a:lstStyle/>
          <a:p>
            <a:pPr marL="630238" lvl="1" indent="-430213">
              <a:buFont typeface="Wingdings" panose="05000000000000000000" pitchFamily="2" charset="2"/>
              <a:buChar char="q"/>
            </a:pPr>
            <a:r>
              <a:rPr lang="en-US" sz="2800" dirty="0" smtClean="0"/>
              <a:t>US Environmental Protection Agency (EPA) </a:t>
            </a:r>
            <a:r>
              <a:rPr lang="en-US" sz="2800" dirty="0"/>
              <a:t>regulates public water systems; </a:t>
            </a:r>
            <a:endParaRPr lang="en-US" sz="2800" dirty="0" smtClean="0"/>
          </a:p>
          <a:p>
            <a:pPr lvl="1">
              <a:buFont typeface="Wingdings" panose="05000000000000000000" pitchFamily="2" charset="2"/>
              <a:buChar char="q"/>
            </a:pPr>
            <a:endParaRPr lang="en-US" sz="1200" dirty="0" smtClean="0"/>
          </a:p>
          <a:p>
            <a:pPr marL="630238" lvl="1" indent="-430213">
              <a:buFont typeface="Wingdings" panose="05000000000000000000" pitchFamily="2" charset="2"/>
              <a:buChar char="q"/>
            </a:pPr>
            <a:r>
              <a:rPr lang="en-US" sz="2800" dirty="0" smtClean="0"/>
              <a:t>EPA </a:t>
            </a:r>
            <a:r>
              <a:rPr lang="en-US" sz="2800" dirty="0"/>
              <a:t>does not have the authority to regulate private drinking water wells. </a:t>
            </a:r>
            <a:endParaRPr lang="en-US" sz="2800" dirty="0" smtClean="0"/>
          </a:p>
          <a:p>
            <a:pPr lvl="1">
              <a:buFont typeface="Wingdings" panose="05000000000000000000" pitchFamily="2" charset="2"/>
              <a:buChar char="q"/>
            </a:pPr>
            <a:endParaRPr lang="en-US" sz="1200" dirty="0" smtClean="0"/>
          </a:p>
          <a:p>
            <a:pPr marL="630238" lvl="1" indent="-430213">
              <a:buFont typeface="Wingdings" panose="05000000000000000000" pitchFamily="2" charset="2"/>
              <a:buChar char="q"/>
            </a:pPr>
            <a:r>
              <a:rPr lang="en-US" sz="2800" dirty="0" smtClean="0"/>
              <a:t>Approximately </a:t>
            </a:r>
            <a:r>
              <a:rPr lang="en-US" sz="2800" dirty="0"/>
              <a:t>15 percent of Americans rely on their own private drinking water supplies, and these supplies are not subject to EPA standards, although some state and local governments do set rules to protect users of these wells. </a:t>
            </a:r>
          </a:p>
        </p:txBody>
      </p:sp>
    </p:spTree>
    <p:extLst>
      <p:ext uri="{BB962C8B-B14F-4D97-AF65-F5344CB8AC3E}">
        <p14:creationId xmlns:p14="http://schemas.microsoft.com/office/powerpoint/2010/main" xmlns="" val="21890878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rrowheads="1"/>
          </p:cNvSpPr>
          <p:nvPr>
            <p:ph type="title"/>
          </p:nvPr>
        </p:nvSpPr>
        <p:spPr>
          <a:xfrm>
            <a:off x="1219200" y="698500"/>
            <a:ext cx="8991600" cy="914400"/>
          </a:xfrm>
        </p:spPr>
        <p:txBody>
          <a:bodyPr>
            <a:noAutofit/>
          </a:bodyPr>
          <a:lstStyle/>
          <a:p>
            <a:pPr eaLnBrk="1" hangingPunct="1">
              <a:defRPr/>
            </a:pPr>
            <a:r>
              <a:rPr lang="en-US" altLang="en-US" sz="3600" b="1" dirty="0" smtClean="0"/>
              <a:t>Municipalities That Require Private Well Testing </a:t>
            </a:r>
          </a:p>
        </p:txBody>
      </p:sp>
      <p:sp>
        <p:nvSpPr>
          <p:cNvPr id="22531" name="Rectangle 3"/>
          <p:cNvSpPr>
            <a:spLocks noGrp="1" noChangeArrowheads="1"/>
          </p:cNvSpPr>
          <p:nvPr>
            <p:ph idx="1"/>
          </p:nvPr>
        </p:nvSpPr>
        <p:spPr>
          <a:xfrm>
            <a:off x="1219200" y="1811866"/>
            <a:ext cx="8898467" cy="3979333"/>
          </a:xfrm>
        </p:spPr>
        <p:txBody>
          <a:bodyPr>
            <a:normAutofit lnSpcReduction="10000"/>
          </a:bodyPr>
          <a:lstStyle/>
          <a:p>
            <a:pPr>
              <a:defRPr/>
            </a:pPr>
            <a:r>
              <a:rPr lang="en-US" altLang="en-US" sz="2800" dirty="0"/>
              <a:t>Bow, Derry, Pelham, Salem, </a:t>
            </a:r>
            <a:r>
              <a:rPr lang="en-US" altLang="en-US" sz="2800" dirty="0" smtClean="0"/>
              <a:t>Windham, Chester </a:t>
            </a:r>
            <a:endParaRPr lang="en-US" altLang="en-US" sz="2800" dirty="0"/>
          </a:p>
          <a:p>
            <a:pPr eaLnBrk="1" hangingPunct="1">
              <a:defRPr/>
            </a:pPr>
            <a:endParaRPr lang="en-US" altLang="en-US" sz="1200" dirty="0"/>
          </a:p>
          <a:p>
            <a:pPr lvl="1" eaLnBrk="1" hangingPunct="1">
              <a:buClr>
                <a:schemeClr val="tx1"/>
              </a:buClr>
              <a:buFont typeface="Arial Unicode MS" pitchFamily="34" charset="-128"/>
              <a:buChar char="✓"/>
              <a:defRPr/>
            </a:pPr>
            <a:r>
              <a:rPr lang="en-US" altLang="en-US" sz="2800" dirty="0"/>
              <a:t>Require testing to receive a CO (Bow)</a:t>
            </a:r>
          </a:p>
          <a:p>
            <a:pPr lvl="1" eaLnBrk="1" hangingPunct="1">
              <a:buClr>
                <a:schemeClr val="tx1"/>
              </a:buClr>
              <a:buFont typeface="Arial Unicode MS" pitchFamily="34" charset="-128"/>
              <a:buChar char="✓"/>
              <a:defRPr/>
            </a:pPr>
            <a:r>
              <a:rPr lang="en-US" altLang="en-US" sz="2800" dirty="0"/>
              <a:t>Cite RSA 147:1 Public Health Authority</a:t>
            </a:r>
          </a:p>
          <a:p>
            <a:pPr lvl="1" eaLnBrk="1" hangingPunct="1">
              <a:buClr>
                <a:schemeClr val="tx1"/>
              </a:buClr>
              <a:buFont typeface="Arial Unicode MS" pitchFamily="34" charset="-128"/>
              <a:buChar char="✓"/>
              <a:defRPr/>
            </a:pPr>
            <a:r>
              <a:rPr lang="en-US" altLang="en-US" sz="2800" dirty="0"/>
              <a:t>Refer to DES’s Standard Analysis (tests) </a:t>
            </a:r>
          </a:p>
          <a:p>
            <a:pPr lvl="1" eaLnBrk="1" hangingPunct="1">
              <a:buClr>
                <a:schemeClr val="tx1"/>
              </a:buClr>
              <a:buFont typeface="Arial Unicode MS" pitchFamily="34" charset="-128"/>
              <a:buChar char="✓"/>
              <a:defRPr/>
            </a:pPr>
            <a:r>
              <a:rPr lang="en-US" altLang="en-US" sz="2800" dirty="0"/>
              <a:t>Most require water quality testing </a:t>
            </a:r>
            <a:endParaRPr lang="en-US" altLang="en-US" sz="2800" dirty="0" smtClean="0"/>
          </a:p>
          <a:p>
            <a:pPr marL="457200" lvl="1" indent="-257175" eaLnBrk="1" hangingPunct="1">
              <a:buClr>
                <a:schemeClr val="tx1"/>
              </a:buClr>
              <a:buNone/>
              <a:defRPr/>
            </a:pPr>
            <a:r>
              <a:rPr lang="en-US" altLang="en-US" sz="2800" dirty="0"/>
              <a:t>	</a:t>
            </a:r>
            <a:r>
              <a:rPr lang="en-US" altLang="en-US" sz="2800" dirty="0" smtClean="0"/>
              <a:t>(</a:t>
            </a:r>
            <a:r>
              <a:rPr lang="en-US" altLang="en-US" sz="2800" dirty="0"/>
              <a:t>w/o treatment) vs. </a:t>
            </a:r>
            <a:r>
              <a:rPr lang="en-US" altLang="en-US" sz="2800" dirty="0" smtClean="0"/>
              <a:t>treatment</a:t>
            </a:r>
            <a:endParaRPr lang="en-US" altLang="en-US" sz="1200" dirty="0"/>
          </a:p>
          <a:p>
            <a:pPr eaLnBrk="1" hangingPunct="1">
              <a:defRPr/>
            </a:pPr>
            <a:endParaRPr lang="en-US" altLang="en-US" sz="1000" dirty="0" smtClean="0"/>
          </a:p>
          <a:p>
            <a:pPr eaLnBrk="1" hangingPunct="1">
              <a:defRPr/>
            </a:pPr>
            <a:r>
              <a:rPr lang="en-US" altLang="en-US" sz="2800" b="1" dirty="0" smtClean="0">
                <a:solidFill>
                  <a:schemeClr val="accent2">
                    <a:lumMod val="75000"/>
                  </a:schemeClr>
                </a:solidFill>
              </a:rPr>
              <a:t>Defining </a:t>
            </a:r>
            <a:r>
              <a:rPr lang="en-US" altLang="en-US" sz="2800" b="1" dirty="0">
                <a:solidFill>
                  <a:schemeClr val="accent2">
                    <a:lumMod val="75000"/>
                  </a:schemeClr>
                </a:solidFill>
              </a:rPr>
              <a:t>“potable” could change that </a:t>
            </a:r>
          </a:p>
          <a:p>
            <a:pPr lvl="1" eaLnBrk="1" hangingPunct="1">
              <a:defRPr/>
            </a:pPr>
            <a:endParaRPr lang="en-US" altLang="en-US"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887803">
            <a:off x="8209151" y="2151187"/>
            <a:ext cx="3132199" cy="36576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831009971"/>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latin typeface="+mn-lt"/>
              </a:rPr>
              <a:t>Section 2</a:t>
            </a:r>
            <a:endParaRPr lang="en-US" sz="6000" b="1" dirty="0">
              <a:latin typeface="+mn-lt"/>
            </a:endParaRPr>
          </a:p>
        </p:txBody>
      </p:sp>
      <p:sp>
        <p:nvSpPr>
          <p:cNvPr id="3" name="Content Placeholder 2"/>
          <p:cNvSpPr>
            <a:spLocks noGrp="1"/>
          </p:cNvSpPr>
          <p:nvPr>
            <p:ph idx="1"/>
          </p:nvPr>
        </p:nvSpPr>
        <p:spPr/>
        <p:txBody>
          <a:bodyPr>
            <a:normAutofit/>
          </a:bodyPr>
          <a:lstStyle/>
          <a:p>
            <a:pPr marL="0" indent="0">
              <a:buNone/>
            </a:pPr>
            <a:r>
              <a:rPr lang="en-US" sz="6600" dirty="0" smtClean="0">
                <a:solidFill>
                  <a:prstClr val="black"/>
                </a:solidFill>
                <a:latin typeface="Calibri Light" panose="020F0302020204030204"/>
                <a:ea typeface="+mj-ea"/>
                <a:cs typeface="+mj-cs"/>
              </a:rPr>
              <a:t>Common</a:t>
            </a:r>
          </a:p>
          <a:p>
            <a:pPr marL="0" indent="0">
              <a:buNone/>
            </a:pPr>
            <a:r>
              <a:rPr lang="en-US" sz="6600" dirty="0" smtClean="0">
                <a:solidFill>
                  <a:prstClr val="black"/>
                </a:solidFill>
                <a:latin typeface="Calibri Light" panose="020F0302020204030204"/>
                <a:ea typeface="+mj-ea"/>
                <a:cs typeface="+mj-cs"/>
              </a:rPr>
              <a:t>Contaminants</a:t>
            </a:r>
            <a:endParaRPr lang="en-US" sz="6600" b="1" dirty="0">
              <a:latin typeface="Arial" pitchFamily="34" charset="0"/>
              <a:cs typeface="Arial" pitchFamily="34" charset="0"/>
            </a:endParaRPr>
          </a:p>
        </p:txBody>
      </p:sp>
      <p:pic>
        <p:nvPicPr>
          <p:cNvPr id="4" name="Picture 4" descr="C:\Users\f0028hf\AppData\Local\Microsoft\Windows\Temporary Internet Files\Content.Outlook\ON1RKDRI\P1010103.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62193" y="2636994"/>
            <a:ext cx="4293487" cy="310896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171704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312332" y="643468"/>
            <a:ext cx="9203267" cy="5113866"/>
          </a:xfrm>
          <a:solidFill>
            <a:schemeClr val="accent5">
              <a:lumMod val="20000"/>
              <a:lumOff val="80000"/>
            </a:schemeClr>
          </a:solidFill>
        </p:spPr>
        <p:txBody>
          <a:bodyPr>
            <a:noAutofit/>
          </a:bodyPr>
          <a:lstStyle/>
          <a:p>
            <a:pPr marL="0" indent="0" algn="ctr">
              <a:buNone/>
            </a:pPr>
            <a:r>
              <a:rPr lang="en-US" sz="6000" dirty="0" smtClean="0"/>
              <a:t>Contaminants </a:t>
            </a:r>
          </a:p>
          <a:p>
            <a:pPr marL="0" indent="0" algn="ctr">
              <a:buNone/>
            </a:pPr>
            <a:r>
              <a:rPr lang="en-US" sz="6000" dirty="0" smtClean="0"/>
              <a:t>can be both </a:t>
            </a:r>
          </a:p>
          <a:p>
            <a:pPr marL="0" indent="0" algn="ctr">
              <a:buNone/>
            </a:pPr>
            <a:r>
              <a:rPr lang="en-US" sz="6000" dirty="0" smtClean="0"/>
              <a:t>naturally occurring </a:t>
            </a:r>
          </a:p>
          <a:p>
            <a:pPr marL="0" indent="0" algn="ctr">
              <a:buNone/>
            </a:pPr>
            <a:r>
              <a:rPr lang="en-US" sz="6000" dirty="0"/>
              <a:t>a</a:t>
            </a:r>
            <a:r>
              <a:rPr lang="en-US" sz="6000" dirty="0" smtClean="0"/>
              <a:t>nd/or </a:t>
            </a:r>
          </a:p>
          <a:p>
            <a:pPr marL="0" indent="0" algn="ctr">
              <a:buNone/>
            </a:pPr>
            <a:r>
              <a:rPr lang="en-US" sz="6000" dirty="0" smtClean="0"/>
              <a:t>human caused </a:t>
            </a:r>
            <a:endParaRPr lang="en-US" sz="6000" dirty="0"/>
          </a:p>
        </p:txBody>
      </p:sp>
    </p:spTree>
    <p:extLst>
      <p:ext uri="{BB962C8B-B14F-4D97-AF65-F5344CB8AC3E}">
        <p14:creationId xmlns:p14="http://schemas.microsoft.com/office/powerpoint/2010/main" xmlns="" val="7049856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086601" y="6629400"/>
            <a:ext cx="184731" cy="369332"/>
          </a:xfrm>
          <a:prstGeom prst="rect">
            <a:avLst/>
          </a:prstGeom>
          <a:noFill/>
        </p:spPr>
        <p:txBody>
          <a:bodyPr wrap="none" rtlCol="0">
            <a:spAutoFit/>
          </a:bodyPr>
          <a:lstStyle/>
          <a:p>
            <a:endParaRPr lang="en-US" dirty="0"/>
          </a:p>
        </p:txBody>
      </p:sp>
      <p:sp>
        <p:nvSpPr>
          <p:cNvPr id="10" name="Title 1"/>
          <p:cNvSpPr txBox="1">
            <a:spLocks/>
          </p:cNvSpPr>
          <p:nvPr/>
        </p:nvSpPr>
        <p:spPr>
          <a:xfrm>
            <a:off x="2057400" y="381000"/>
            <a:ext cx="8153400" cy="868362"/>
          </a:xfrm>
          <a:prstGeom prst="rect">
            <a:avLst/>
          </a:prstGeom>
        </p:spPr>
        <p:txBody>
          <a:bodyPr>
            <a:noAutofit/>
          </a:bodyPr>
          <a:lstStyle/>
          <a:p>
            <a:pPr algn="ctr">
              <a:spcBef>
                <a:spcPct val="0"/>
              </a:spcBef>
              <a:defRPr/>
            </a:pPr>
            <a:r>
              <a:rPr lang="en-US" sz="3200" b="1" dirty="0">
                <a:latin typeface="Arial" pitchFamily="34" charset="0"/>
                <a:ea typeface="+mj-ea"/>
                <a:cs typeface="Arial" pitchFamily="34" charset="0"/>
              </a:rPr>
              <a:t>Probability of </a:t>
            </a:r>
            <a:r>
              <a:rPr lang="en-US" sz="3200" b="1" dirty="0" smtClean="0">
                <a:latin typeface="Arial" pitchFamily="34" charset="0"/>
                <a:ea typeface="+mj-ea"/>
                <a:cs typeface="Arial" pitchFamily="34" charset="0"/>
              </a:rPr>
              <a:t>Arsenic </a:t>
            </a:r>
            <a:r>
              <a:rPr lang="en-US" sz="3200" b="1" dirty="0">
                <a:latin typeface="Arial" pitchFamily="34" charset="0"/>
                <a:ea typeface="+mj-ea"/>
                <a:cs typeface="Arial" pitchFamily="34" charset="0"/>
              </a:rPr>
              <a:t>in New Hampshire</a:t>
            </a:r>
          </a:p>
        </p:txBody>
      </p:sp>
      <p:pic>
        <p:nvPicPr>
          <p:cNvPr id="8" name="Picture 10" descr="ident-small_4_onscreen_png"/>
          <p:cNvPicPr>
            <a:picLocks noChangeAspect="1" noChangeArrowheads="1"/>
          </p:cNvPicPr>
          <p:nvPr/>
        </p:nvPicPr>
        <p:blipFill>
          <a:blip r:embed="rId3" cstate="print">
            <a:lum bright="-100000"/>
          </a:blip>
          <a:srcRect/>
          <a:stretch>
            <a:fillRect/>
          </a:stretch>
        </p:blipFill>
        <p:spPr bwMode="auto">
          <a:xfrm>
            <a:off x="10678390" y="6335712"/>
            <a:ext cx="798976" cy="293688"/>
          </a:xfrm>
          <a:prstGeom prst="rect">
            <a:avLst/>
          </a:prstGeom>
          <a:noFill/>
          <a:ln w="9525">
            <a:noFill/>
            <a:miter lim="800000"/>
            <a:headEnd/>
            <a:tailEnd/>
          </a:ln>
        </p:spPr>
      </p:pic>
      <p:pic>
        <p:nvPicPr>
          <p:cNvPr id="6"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268288" y="1108046"/>
            <a:ext cx="9127814" cy="507529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270163" y="1645293"/>
            <a:ext cx="2618510" cy="2862322"/>
          </a:xfrm>
          <a:prstGeom prst="rect">
            <a:avLst/>
          </a:prstGeom>
          <a:solidFill>
            <a:schemeClr val="accent5">
              <a:lumMod val="20000"/>
              <a:lumOff val="80000"/>
            </a:schemeClr>
          </a:solidFill>
        </p:spPr>
        <p:txBody>
          <a:bodyPr wrap="square">
            <a:spAutoFit/>
          </a:bodyPr>
          <a:lstStyle/>
          <a:p>
            <a:r>
              <a:rPr lang="en-US" sz="3600" dirty="0"/>
              <a:t>Arsenic is </a:t>
            </a:r>
            <a:r>
              <a:rPr lang="en-US" sz="3600" dirty="0" smtClean="0"/>
              <a:t>an example of a  </a:t>
            </a:r>
            <a:r>
              <a:rPr lang="en-US" sz="3600" dirty="0"/>
              <a:t>naturally occurring </a:t>
            </a:r>
            <a:r>
              <a:rPr lang="en-US" sz="3600" dirty="0" smtClean="0"/>
              <a:t>contaminant</a:t>
            </a:r>
            <a:endParaRPr lang="en-US" sz="3600" dirty="0"/>
          </a:p>
        </p:txBody>
      </p:sp>
    </p:spTree>
    <p:extLst>
      <p:ext uri="{BB962C8B-B14F-4D97-AF65-F5344CB8AC3E}">
        <p14:creationId xmlns:p14="http://schemas.microsoft.com/office/powerpoint/2010/main" xmlns="" val="3567506905"/>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Retrospect</Template>
  <TotalTime>1624</TotalTime>
  <Words>2169</Words>
  <Application>Microsoft Office PowerPoint</Application>
  <PresentationFormat>Custom</PresentationFormat>
  <Paragraphs>417</Paragraphs>
  <Slides>40</Slides>
  <Notes>20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Retrospect</vt:lpstr>
      <vt:lpstr>Slide 1</vt:lpstr>
      <vt:lpstr>OVERVIEW</vt:lpstr>
      <vt:lpstr>Section 1: </vt:lpstr>
      <vt:lpstr>Private Wells: The Rundown</vt:lpstr>
      <vt:lpstr>National Drinking Water Standards and Private Wells </vt:lpstr>
      <vt:lpstr>Municipalities That Require Private Well Testing </vt:lpstr>
      <vt:lpstr>Section 2</vt:lpstr>
      <vt:lpstr>Slide 8</vt:lpstr>
      <vt:lpstr>Slide 9</vt:lpstr>
      <vt:lpstr>Human-Caused Contaminants</vt:lpstr>
      <vt:lpstr>Slide 11</vt:lpstr>
      <vt:lpstr> Health Impacts - Arsenic </vt:lpstr>
      <vt:lpstr>Health Impacts - Radon </vt:lpstr>
      <vt:lpstr>Health Effects for Common Well Water Contaminants </vt:lpstr>
      <vt:lpstr>Section 3 </vt:lpstr>
      <vt:lpstr>      New Hampshire Public Health  Laboratories </vt:lpstr>
      <vt:lpstr>What to Test </vt:lpstr>
      <vt:lpstr>When to Test</vt:lpstr>
      <vt:lpstr>Slide 19</vt:lpstr>
      <vt:lpstr>Slide 20</vt:lpstr>
      <vt:lpstr>Summary Data for Private Wells in Plaistow 2006-2016</vt:lpstr>
      <vt:lpstr>Section 4: </vt:lpstr>
      <vt:lpstr>Slide 23</vt:lpstr>
      <vt:lpstr>Home Water Treatment – Point of Use (POU) </vt:lpstr>
      <vt:lpstr>Home Water Treatment – Whole-House</vt:lpstr>
      <vt:lpstr>Slide 26</vt:lpstr>
      <vt:lpstr>NHDES Be Well Informed Web Tool</vt:lpstr>
      <vt:lpstr>Slide 28</vt:lpstr>
      <vt:lpstr>    Printable Web App Report: Part 1: “Results Summary”</vt:lpstr>
      <vt:lpstr>Part 2: Treatment “Train”</vt:lpstr>
      <vt:lpstr>Part 3: Interpretation, Health, Treatment </vt:lpstr>
      <vt:lpstr>   </vt:lpstr>
      <vt:lpstr>Section 5: </vt:lpstr>
      <vt:lpstr>      Impact of Community Outreach </vt:lpstr>
      <vt:lpstr>Community Toolkit       </vt:lpstr>
      <vt:lpstr>             Community Toolkit </vt:lpstr>
      <vt:lpstr>Community Toolkit </vt:lpstr>
      <vt:lpstr>Important Steps to Remember: </vt:lpstr>
      <vt:lpstr>Slide 39</vt:lpstr>
      <vt:lpstr>Slide 40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Private Well Users: Know Your Water</dc:title>
  <dc:creator>Kathrin</dc:creator>
  <cp:lastModifiedBy>DHorrocks</cp:lastModifiedBy>
  <cp:revision>163</cp:revision>
  <cp:lastPrinted>2016-11-03T16:52:02Z</cp:lastPrinted>
  <dcterms:created xsi:type="dcterms:W3CDTF">2016-08-22T16:36:03Z</dcterms:created>
  <dcterms:modified xsi:type="dcterms:W3CDTF">2016-11-10T14:32:54Z</dcterms:modified>
</cp:coreProperties>
</file>